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60"/>
  </p:normalViewPr>
  <p:slideViewPr>
    <p:cSldViewPr snapToGrid="0">
      <p:cViewPr>
        <p:scale>
          <a:sx n="90" d="100"/>
          <a:sy n="90" d="100"/>
        </p:scale>
        <p:origin x="156" y="-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1A858-54B2-4F06-AAE3-E6F88F5FBB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F2258E-FCE9-49A9-ABE2-2F811AE10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E3A10-6AEA-4DA6-B56D-138344A61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5E91-F6B0-40EE-AC99-7545CC1371CE}" type="datetimeFigureOut">
              <a:rPr lang="en-GB" smtClean="0"/>
              <a:t>01/12/2020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14883-CB39-4C52-99BD-2E6B2ABB4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03963-E866-4F01-A2BB-B3E12B78E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7F2-06A4-435E-8E84-B9D5F648005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011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58966-709E-4E9F-B777-B5BC0D5A9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02CA85-A8BA-4514-9176-2120A2381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85253-D205-4A2F-8BF1-B5BEC3C45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5E91-F6B0-40EE-AC99-7545CC1371CE}" type="datetimeFigureOut">
              <a:rPr lang="en-GB" smtClean="0"/>
              <a:t>01/12/2020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11578-A885-45F3-A116-B62BAE32E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6CE23-2D14-4D5C-B6D6-B0F15E352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7F2-06A4-435E-8E84-B9D5F648005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326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588BF9-5913-4BF0-BDA9-17A218816D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3E52BB-6686-44DA-B6C0-BBF1F6A520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626A8-5C39-4927-A906-FB7197322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5E91-F6B0-40EE-AC99-7545CC1371CE}" type="datetimeFigureOut">
              <a:rPr lang="en-GB" smtClean="0"/>
              <a:t>01/12/2020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44014-0C51-4425-BD23-EEECA3BC7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08202-EFE1-4872-B308-2D10FBE51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7F2-06A4-435E-8E84-B9D5F648005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178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997CE-5DB1-4A92-87F3-FF45A6A31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FC05E-2363-4034-A113-E5F5A75C8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0CC4B-AEE8-40A2-9613-0EF9DC81F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5E91-F6B0-40EE-AC99-7545CC1371CE}" type="datetimeFigureOut">
              <a:rPr lang="en-GB" smtClean="0"/>
              <a:t>01/12/2020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D51EF-FEBD-4753-98E1-BD6CE30B3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E4FA8-BDB0-4A32-8095-4CBCA0B26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7F2-06A4-435E-8E84-B9D5F648005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59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51C7B-B503-49CC-891B-BF360C04A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41957-0C83-44D6-95C0-0034081D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5CC3A-D709-4E7B-90CF-A0D8B7E59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5E91-F6B0-40EE-AC99-7545CC1371CE}" type="datetimeFigureOut">
              <a:rPr lang="en-GB" smtClean="0"/>
              <a:t>01/12/2020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8A42B-5FAB-429F-8FD4-EE91E0268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35900-B6A8-4F17-B7A0-43B6BCEC1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7F2-06A4-435E-8E84-B9D5F648005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69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C27E4-45D9-4840-A20D-4F5226A37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CEE5B-AB83-4E7E-BD48-A5FAF03FF4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293041-84B3-4CEF-B56C-B61777EF7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5F13D9-E764-4F1F-8E96-7B4EC6ADA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5E91-F6B0-40EE-AC99-7545CC1371CE}" type="datetimeFigureOut">
              <a:rPr lang="en-GB" smtClean="0"/>
              <a:t>01/12/2020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5C4E27-F10A-4B7F-9F27-C97B72041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A235A5-0733-4005-9A9E-A9601D089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7F2-06A4-435E-8E84-B9D5F648005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985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6B632-D48F-4D04-96F6-1A891C7E6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141CC3-EA01-4EAD-A008-B2E310A11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7846CB-0E61-47EB-9179-FF739693E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551074-F7D4-49C8-A3DF-B91C37A963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F5D578-FD5E-4855-A46F-F9C3865223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C90394-A8DE-497C-B7FF-0C93587CF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5E91-F6B0-40EE-AC99-7545CC1371CE}" type="datetimeFigureOut">
              <a:rPr lang="en-GB" smtClean="0"/>
              <a:t>01/12/2020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C98FFA-68DE-4F8A-8967-5B8515890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730E1F-AFFF-493A-B3FC-B14BE051B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7F2-06A4-435E-8E84-B9D5F648005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191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FBC4A-1C0A-4104-8438-B700407FA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C8ED97-5442-4A97-9ABF-D93C53A20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5E91-F6B0-40EE-AC99-7545CC1371CE}" type="datetimeFigureOut">
              <a:rPr lang="en-GB" smtClean="0"/>
              <a:t>01/12/2020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AE2882-ABD0-4B68-8F3D-DE59AEC1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9E3103-62F5-49FB-8FC2-8FC5EADA6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7F2-06A4-435E-8E84-B9D5F648005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05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28E0E3-4719-4A85-906E-FEA650FEC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5E91-F6B0-40EE-AC99-7545CC1371CE}" type="datetimeFigureOut">
              <a:rPr lang="en-GB" smtClean="0"/>
              <a:t>01/12/2020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29A692-ECF7-4262-AF4F-E157B69C1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90A61-7D12-4697-825C-561D2B59A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7F2-06A4-435E-8E84-B9D5F648005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43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E1020-BDBE-48A5-A230-8B529F791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89BF4-2FE2-411F-8EF0-5364B2639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C5F6B-A6FD-489D-B05E-FF8A03C97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213DCE-C5D0-422E-B6B5-0973C2961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5E91-F6B0-40EE-AC99-7545CC1371CE}" type="datetimeFigureOut">
              <a:rPr lang="en-GB" smtClean="0"/>
              <a:t>01/12/2020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790FF9-0812-4180-B66C-881CAD178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35BB54-B617-49F8-88A2-1ECB12EFA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7F2-06A4-435E-8E84-B9D5F648005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5911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0D82F-9C42-4577-A82F-54395BF58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A82C2A-38D7-470D-B5F9-B8E736049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9D67E5-ABB7-40F7-BA08-58E02C98D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47DE94-3670-433F-92A0-20F298F10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05E91-F6B0-40EE-AC99-7545CC1371CE}" type="datetimeFigureOut">
              <a:rPr lang="en-GB" smtClean="0"/>
              <a:t>01/12/2020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8BCCF3-99A4-4E52-AD62-2A76A313E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D4B6A3-8609-4ADB-8D19-936BE9F5A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8C7F2-06A4-435E-8E84-B9D5F648005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624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59E584-3ACA-4410-8FD3-857DD25B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7F4FC-F77F-4376-8F9D-05BA72E1E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381A0-5688-4783-97BE-E477415D7D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05E91-F6B0-40EE-AC99-7545CC1371CE}" type="datetimeFigureOut">
              <a:rPr lang="en-GB" smtClean="0"/>
              <a:t>01/12/2020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7885A-4DA8-498F-9DFB-3801B26097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26C55-34E2-4641-A3F4-40D39F2D86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8C7F2-06A4-435E-8E84-B9D5F648005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631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6B6533B-59AC-4AD9-A8C1-2277070866A7}"/>
              </a:ext>
            </a:extLst>
          </p:cNvPr>
          <p:cNvSpPr txBox="1"/>
          <p:nvPr/>
        </p:nvSpPr>
        <p:spPr>
          <a:xfrm>
            <a:off x="1274492" y="1722782"/>
            <a:ext cx="3296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Gender gap in old-age mortality 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314CA6-A62F-4E60-B851-392BA7139409}"/>
              </a:ext>
            </a:extLst>
          </p:cNvPr>
          <p:cNvSpPr txBox="1"/>
          <p:nvPr/>
        </p:nvSpPr>
        <p:spPr>
          <a:xfrm>
            <a:off x="6966703" y="1722782"/>
            <a:ext cx="3663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Gendered policies/determinants t-30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765C23-FD79-4AE1-B92C-CC3CF96165AE}"/>
              </a:ext>
            </a:extLst>
          </p:cNvPr>
          <p:cNvSpPr txBox="1"/>
          <p:nvPr/>
        </p:nvSpPr>
        <p:spPr>
          <a:xfrm>
            <a:off x="7549579" y="2750259"/>
            <a:ext cx="16696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Pros:</a:t>
            </a:r>
          </a:p>
          <a:p>
            <a:r>
              <a:rPr lang="en-GB" dirty="0"/>
              <a:t>Data availability</a:t>
            </a:r>
          </a:p>
          <a:p>
            <a:r>
              <a:rPr lang="en-GB" dirty="0"/>
              <a:t>Novelty (?)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209221-C87E-427B-9314-125347CDED7B}"/>
              </a:ext>
            </a:extLst>
          </p:cNvPr>
          <p:cNvSpPr txBox="1"/>
          <p:nvPr/>
        </p:nvSpPr>
        <p:spPr>
          <a:xfrm>
            <a:off x="1274492" y="1128881"/>
            <a:ext cx="2602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Unit of analysis: countries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53EB49-2835-4940-9FA1-5D1F56129935}"/>
              </a:ext>
            </a:extLst>
          </p:cNvPr>
          <p:cNvSpPr txBox="1"/>
          <p:nvPr/>
        </p:nvSpPr>
        <p:spPr>
          <a:xfrm>
            <a:off x="9535502" y="2688785"/>
            <a:ext cx="23882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Cons:</a:t>
            </a:r>
          </a:p>
          <a:p>
            <a:r>
              <a:rPr lang="en-GB" dirty="0"/>
              <a:t>Weak identification (mix descriptive/predictive study)</a:t>
            </a:r>
          </a:p>
          <a:p>
            <a:r>
              <a:rPr lang="en-GB" dirty="0"/>
              <a:t>Mortality rather than disability</a:t>
            </a:r>
          </a:p>
          <a:p>
            <a:r>
              <a:rPr lang="en-GB" dirty="0"/>
              <a:t>Very vast study?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484767-2703-49E4-9C6E-06009DBE9A62}"/>
              </a:ext>
            </a:extLst>
          </p:cNvPr>
          <p:cNvSpPr txBox="1"/>
          <p:nvPr/>
        </p:nvSpPr>
        <p:spPr>
          <a:xfrm>
            <a:off x="1274492" y="3842947"/>
            <a:ext cx="201119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Data:</a:t>
            </a:r>
          </a:p>
          <a:p>
            <a:r>
              <a:rPr lang="en-GB" dirty="0"/>
              <a:t>HMD/HLY?</a:t>
            </a:r>
          </a:p>
          <a:p>
            <a:r>
              <a:rPr lang="en-GB" dirty="0"/>
              <a:t>Fem labour force</a:t>
            </a:r>
          </a:p>
          <a:p>
            <a:r>
              <a:rPr lang="en-GB" dirty="0"/>
              <a:t>Reproductive rights</a:t>
            </a:r>
          </a:p>
          <a:p>
            <a:r>
              <a:rPr lang="en-GB" dirty="0"/>
              <a:t>See care T4.2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1D1938-6FDC-462E-A35C-3A0F4060DFD0}"/>
              </a:ext>
            </a:extLst>
          </p:cNvPr>
          <p:cNvSpPr txBox="1"/>
          <p:nvPr/>
        </p:nvSpPr>
        <p:spPr>
          <a:xfrm>
            <a:off x="4209567" y="3842947"/>
            <a:ext cx="1090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Methods:</a:t>
            </a:r>
          </a:p>
          <a:p>
            <a:r>
              <a:rPr lang="en-GB" dirty="0"/>
              <a:t>???</a:t>
            </a: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B2B4D001-95D0-4940-86D2-1166D4051343}"/>
              </a:ext>
            </a:extLst>
          </p:cNvPr>
          <p:cNvSpPr/>
          <p:nvPr/>
        </p:nvSpPr>
        <p:spPr>
          <a:xfrm>
            <a:off x="5300315" y="1675564"/>
            <a:ext cx="1090748" cy="4903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21B262-9CF3-4BA2-B872-BDDDB2788E75}"/>
              </a:ext>
            </a:extLst>
          </p:cNvPr>
          <p:cNvSpPr txBox="1"/>
          <p:nvPr/>
        </p:nvSpPr>
        <p:spPr>
          <a:xfrm>
            <a:off x="4976192" y="245166"/>
            <a:ext cx="18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Task 4.2 - Sweden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5C9E7E3-5B3A-4522-8615-095EED434AE8}"/>
              </a:ext>
            </a:extLst>
          </p:cNvPr>
          <p:cNvSpPr txBox="1"/>
          <p:nvPr/>
        </p:nvSpPr>
        <p:spPr>
          <a:xfrm>
            <a:off x="1274492" y="2346501"/>
            <a:ext cx="41098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Speculate into the future based on results</a:t>
            </a:r>
          </a:p>
          <a:p>
            <a:r>
              <a:rPr lang="en-GB" dirty="0"/>
              <a:t>Consider also same country along time</a:t>
            </a:r>
          </a:p>
          <a:p>
            <a:r>
              <a:rPr lang="en-GB" dirty="0"/>
              <a:t>Focus on outcomes of said policies</a:t>
            </a:r>
          </a:p>
        </p:txBody>
      </p:sp>
    </p:spTree>
    <p:extLst>
      <p:ext uri="{BB962C8B-B14F-4D97-AF65-F5344CB8AC3E}">
        <p14:creationId xmlns:p14="http://schemas.microsoft.com/office/powerpoint/2010/main" val="4158980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6B6533B-59AC-4AD9-A8C1-2277070866A7}"/>
              </a:ext>
            </a:extLst>
          </p:cNvPr>
          <p:cNvSpPr txBox="1"/>
          <p:nvPr/>
        </p:nvSpPr>
        <p:spPr>
          <a:xfrm>
            <a:off x="548556" y="1086824"/>
            <a:ext cx="250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Gender gap in caregiving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314CA6-A62F-4E60-B851-392BA7139409}"/>
              </a:ext>
            </a:extLst>
          </p:cNvPr>
          <p:cNvSpPr txBox="1"/>
          <p:nvPr/>
        </p:nvSpPr>
        <p:spPr>
          <a:xfrm>
            <a:off x="4392523" y="1092586"/>
            <a:ext cx="4911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Childcare outcomes (policies) shape gender norms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765C23-FD79-4AE1-B92C-CC3CF96165AE}"/>
              </a:ext>
            </a:extLst>
          </p:cNvPr>
          <p:cNvSpPr txBox="1"/>
          <p:nvPr/>
        </p:nvSpPr>
        <p:spPr>
          <a:xfrm>
            <a:off x="9303028" y="877956"/>
            <a:ext cx="20587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Pros:</a:t>
            </a:r>
          </a:p>
          <a:p>
            <a:r>
              <a:rPr lang="en-GB" dirty="0"/>
              <a:t>Novelty</a:t>
            </a:r>
          </a:p>
          <a:p>
            <a:r>
              <a:rPr lang="en-GB" dirty="0"/>
              <a:t>Fits with FutureGEN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209221-C87E-427B-9314-125347CDED7B}"/>
              </a:ext>
            </a:extLst>
          </p:cNvPr>
          <p:cNvSpPr txBox="1"/>
          <p:nvPr/>
        </p:nvSpPr>
        <p:spPr>
          <a:xfrm>
            <a:off x="548556" y="476213"/>
            <a:ext cx="2784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Unit of analysis: individuals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53EB49-2835-4940-9FA1-5D1F56129935}"/>
              </a:ext>
            </a:extLst>
          </p:cNvPr>
          <p:cNvSpPr txBox="1"/>
          <p:nvPr/>
        </p:nvSpPr>
        <p:spPr>
          <a:xfrm>
            <a:off x="9303028" y="2241061"/>
            <a:ext cx="27478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Cons:</a:t>
            </a:r>
          </a:p>
          <a:p>
            <a:r>
              <a:rPr lang="en-GB" dirty="0"/>
              <a:t>Identification? (despite micro-data)</a:t>
            </a:r>
          </a:p>
          <a:p>
            <a:r>
              <a:rPr lang="en-GB" dirty="0"/>
              <a:t>Too deterministic?</a:t>
            </a:r>
          </a:p>
          <a:p>
            <a:r>
              <a:rPr lang="en-GB" dirty="0"/>
              <a:t>Confounders (e.g. onset of needs, education differences within couples)</a:t>
            </a:r>
          </a:p>
          <a:p>
            <a:r>
              <a:rPr lang="en-GB" dirty="0"/>
              <a:t>Endogeneity (would “values/norms” or some IV be a solution)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484767-2703-49E4-9C6E-06009DBE9A62}"/>
              </a:ext>
            </a:extLst>
          </p:cNvPr>
          <p:cNvSpPr txBox="1"/>
          <p:nvPr/>
        </p:nvSpPr>
        <p:spPr>
          <a:xfrm>
            <a:off x="662609" y="5188226"/>
            <a:ext cx="15118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Data:</a:t>
            </a:r>
          </a:p>
          <a:p>
            <a:r>
              <a:rPr lang="en-GB" dirty="0"/>
              <a:t>GGD</a:t>
            </a:r>
          </a:p>
          <a:p>
            <a:r>
              <a:rPr lang="en-GB" dirty="0"/>
              <a:t>SOFI database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1D1938-6FDC-462E-A35C-3A0F4060DFD0}"/>
              </a:ext>
            </a:extLst>
          </p:cNvPr>
          <p:cNvSpPr txBox="1"/>
          <p:nvPr/>
        </p:nvSpPr>
        <p:spPr>
          <a:xfrm>
            <a:off x="2132807" y="5185345"/>
            <a:ext cx="1090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Methods:</a:t>
            </a:r>
          </a:p>
          <a:p>
            <a:r>
              <a:rPr lang="en-GB" dirty="0"/>
              <a:t>???</a:t>
            </a: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B2B4D001-95D0-4940-86D2-1166D4051343}"/>
              </a:ext>
            </a:extLst>
          </p:cNvPr>
          <p:cNvSpPr/>
          <p:nvPr/>
        </p:nvSpPr>
        <p:spPr>
          <a:xfrm>
            <a:off x="3196956" y="1026324"/>
            <a:ext cx="1090748" cy="4903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35ABB9-B975-482B-BD62-EB2EB2B847B2}"/>
              </a:ext>
            </a:extLst>
          </p:cNvPr>
          <p:cNvSpPr txBox="1"/>
          <p:nvPr/>
        </p:nvSpPr>
        <p:spPr>
          <a:xfrm>
            <a:off x="2016949" y="1779396"/>
            <a:ext cx="49339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 women this effect would be partial (e.g. longer involvement in childcare?) – women as a control, comparison is between men (carers/non-carers)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6A953B-76DB-43E4-966F-36F2A782F89D}"/>
              </a:ext>
            </a:extLst>
          </p:cNvPr>
          <p:cNvSpPr txBox="1"/>
          <p:nvPr/>
        </p:nvSpPr>
        <p:spPr>
          <a:xfrm>
            <a:off x="1999618" y="2702726"/>
            <a:ext cx="4576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Education as a differentiating factor:</a:t>
            </a:r>
          </a:p>
          <a:p>
            <a:r>
              <a:rPr lang="en-GB" dirty="0"/>
              <a:t>Higher educated women more quickly return to labour market – less likely later to care?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B02D1BF-46E3-4C8C-AF46-60FBEF8626A3}"/>
              </a:ext>
            </a:extLst>
          </p:cNvPr>
          <p:cNvSpPr txBox="1"/>
          <p:nvPr/>
        </p:nvSpPr>
        <p:spPr>
          <a:xfrm>
            <a:off x="2032237" y="3668262"/>
            <a:ext cx="4576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DiD for timing of paternity leave – pairing similar countries with dissimilar start of paternity leaves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F6A3A6-5683-4053-88A9-D72EB241D210}"/>
              </a:ext>
            </a:extLst>
          </p:cNvPr>
          <p:cNvSpPr txBox="1"/>
          <p:nvPr/>
        </p:nvSpPr>
        <p:spPr>
          <a:xfrm>
            <a:off x="4976192" y="245166"/>
            <a:ext cx="1804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Task 4.2 - Austria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6C9407A-00DD-4CD2-94C9-7A1E51E16EC3}"/>
              </a:ext>
            </a:extLst>
          </p:cNvPr>
          <p:cNvSpPr txBox="1"/>
          <p:nvPr/>
        </p:nvSpPr>
        <p:spPr>
          <a:xfrm>
            <a:off x="4907014" y="5233962"/>
            <a:ext cx="5476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Where the paper/analysis is situated in the broader discussion on whether men/women take on caring roles</a:t>
            </a:r>
          </a:p>
        </p:txBody>
      </p:sp>
    </p:spTree>
    <p:extLst>
      <p:ext uri="{BB962C8B-B14F-4D97-AF65-F5344CB8AC3E}">
        <p14:creationId xmlns:p14="http://schemas.microsoft.com/office/powerpoint/2010/main" val="79044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6B6533B-59AC-4AD9-A8C1-2277070866A7}"/>
              </a:ext>
            </a:extLst>
          </p:cNvPr>
          <p:cNvSpPr txBox="1"/>
          <p:nvPr/>
        </p:nvSpPr>
        <p:spPr>
          <a:xfrm>
            <a:off x="1484243" y="1828799"/>
            <a:ext cx="5276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1) Measures with different meanings women and men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314CA6-A62F-4E60-B851-392BA7139409}"/>
              </a:ext>
            </a:extLst>
          </p:cNvPr>
          <p:cNvSpPr txBox="1"/>
          <p:nvPr/>
        </p:nvSpPr>
        <p:spPr>
          <a:xfrm>
            <a:off x="6877877" y="1828798"/>
            <a:ext cx="424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2) Measures not capturing what is relevant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765C23-FD79-4AE1-B92C-CC3CF96165AE}"/>
              </a:ext>
            </a:extLst>
          </p:cNvPr>
          <p:cNvSpPr txBox="1"/>
          <p:nvPr/>
        </p:nvSpPr>
        <p:spPr>
          <a:xfrm>
            <a:off x="6234428" y="4298104"/>
            <a:ext cx="2558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Pros:</a:t>
            </a:r>
          </a:p>
          <a:p>
            <a:r>
              <a:rPr lang="en-GB" dirty="0"/>
              <a:t>Ambiguity would become more visible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209221-C87E-427B-9314-125347CDED7B}"/>
              </a:ext>
            </a:extLst>
          </p:cNvPr>
          <p:cNvSpPr txBox="1"/>
          <p:nvPr/>
        </p:nvSpPr>
        <p:spPr>
          <a:xfrm>
            <a:off x="1484243" y="1015521"/>
            <a:ext cx="199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Unit of analysis:???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53EB49-2835-4940-9FA1-5D1F56129935}"/>
              </a:ext>
            </a:extLst>
          </p:cNvPr>
          <p:cNvSpPr txBox="1"/>
          <p:nvPr/>
        </p:nvSpPr>
        <p:spPr>
          <a:xfrm>
            <a:off x="9114497" y="4285782"/>
            <a:ext cx="27408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Cons:</a:t>
            </a:r>
          </a:p>
          <a:p>
            <a:r>
              <a:rPr lang="en-GB" dirty="0"/>
              <a:t>What would be the outcome from this?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484767-2703-49E4-9C6E-06009DBE9A62}"/>
              </a:ext>
            </a:extLst>
          </p:cNvPr>
          <p:cNvSpPr txBox="1"/>
          <p:nvPr/>
        </p:nvSpPr>
        <p:spPr>
          <a:xfrm>
            <a:off x="1142706" y="4251938"/>
            <a:ext cx="21983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Data:</a:t>
            </a:r>
          </a:p>
          <a:p>
            <a:r>
              <a:rPr lang="en-GB" dirty="0"/>
              <a:t>Using large survey to ask meaning if measures (</a:t>
            </a:r>
            <a:r>
              <a:rPr lang="en-GB" dirty="0" err="1"/>
              <a:t>Sensemaker</a:t>
            </a:r>
            <a:r>
              <a:rPr lang="en-GB" dirty="0"/>
              <a:t>) on older people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1D1938-6FDC-462E-A35C-3A0F4060DFD0}"/>
              </a:ext>
            </a:extLst>
          </p:cNvPr>
          <p:cNvSpPr txBox="1"/>
          <p:nvPr/>
        </p:nvSpPr>
        <p:spPr>
          <a:xfrm>
            <a:off x="3508374" y="4223452"/>
            <a:ext cx="2558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Methods:</a:t>
            </a:r>
          </a:p>
          <a:p>
            <a:r>
              <a:rPr lang="en-GB" dirty="0"/>
              <a:t>Scoping review? (limited no of papers)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9E3D2F-5406-4FFE-8FDF-2DB2237889BB}"/>
              </a:ext>
            </a:extLst>
          </p:cNvPr>
          <p:cNvSpPr txBox="1"/>
          <p:nvPr/>
        </p:nvSpPr>
        <p:spPr>
          <a:xfrm>
            <a:off x="4976192" y="245166"/>
            <a:ext cx="152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WP3 - Canada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87CF12-DF40-4E7A-852B-C74D84BF41E4}"/>
              </a:ext>
            </a:extLst>
          </p:cNvPr>
          <p:cNvSpPr txBox="1"/>
          <p:nvPr/>
        </p:nvSpPr>
        <p:spPr>
          <a:xfrm>
            <a:off x="1633183" y="2413160"/>
            <a:ext cx="32577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E.g. women/men differences in SRH/function/caregiving</a:t>
            </a:r>
          </a:p>
          <a:p>
            <a:r>
              <a:rPr lang="en-GB" dirty="0"/>
              <a:t>Social desirability and meaning of measures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E255112-4957-4CA4-8CBA-990CBEE6B5A1}"/>
              </a:ext>
            </a:extLst>
          </p:cNvPr>
          <p:cNvSpPr txBox="1"/>
          <p:nvPr/>
        </p:nvSpPr>
        <p:spPr>
          <a:xfrm>
            <a:off x="6974270" y="2413159"/>
            <a:ext cx="38496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E.g. work at home and the workplace; </a:t>
            </a:r>
            <a:r>
              <a:rPr lang="en-GB" dirty="0" err="1"/>
              <a:t>hh</a:t>
            </a:r>
            <a:r>
              <a:rPr lang="en-GB" dirty="0"/>
              <a:t> income (w/m have access?)</a:t>
            </a:r>
          </a:p>
          <a:p>
            <a:r>
              <a:rPr lang="en-GB" dirty="0"/>
              <a:t>What about “objective” measures and are they biased?</a:t>
            </a:r>
          </a:p>
        </p:txBody>
      </p:sp>
    </p:spTree>
    <p:extLst>
      <p:ext uri="{BB962C8B-B14F-4D97-AF65-F5344CB8AC3E}">
        <p14:creationId xmlns:p14="http://schemas.microsoft.com/office/powerpoint/2010/main" val="2981588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366</Words>
  <Application>Microsoft Office PowerPoint</Application>
  <PresentationFormat>Widescreen</PresentationFormat>
  <Paragraphs>59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</dc:creator>
  <cp:lastModifiedBy>Ricardo</cp:lastModifiedBy>
  <cp:revision>11</cp:revision>
  <dcterms:created xsi:type="dcterms:W3CDTF">2020-12-01T12:17:00Z</dcterms:created>
  <dcterms:modified xsi:type="dcterms:W3CDTF">2020-12-01T15:26:29Z</dcterms:modified>
</cp:coreProperties>
</file>