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8" r:id="rId4"/>
    <p:sldId id="269" r:id="rId5"/>
    <p:sldId id="270" r:id="rId6"/>
    <p:sldId id="271" r:id="rId7"/>
    <p:sldId id="272" r:id="rId8"/>
    <p:sldId id="273" r:id="rId9"/>
    <p:sldId id="275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BD76"/>
    <a:srgbClr val="02C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8"/>
    <p:restoredTop sz="79536" autoAdjust="0"/>
  </p:normalViewPr>
  <p:slideViewPr>
    <p:cSldViewPr snapToGrid="0" snapToObjects="1">
      <p:cViewPr varScale="1">
        <p:scale>
          <a:sx n="70" d="100"/>
          <a:sy n="70" d="100"/>
        </p:scale>
        <p:origin x="18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2F296-A606-433C-82A4-7F16C0C80633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A25A5-614B-4854-9D43-966A337D1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79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Growing literature confirms gender specific associations between partnership transitions (particularly widowhood) and care use patterns in later life</a:t>
            </a:r>
          </a:p>
          <a:p>
            <a:r>
              <a:rPr lang="en-US" dirty="0" smtClean="0"/>
              <a:t>Similarly, living arrangements (particularly living alone) have been consistently associated with the probability to receive informal care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It is however unclear if these are overlapping effects (i.e. widowhood affects care patterns by virtue of the changes in living arrangements it causes)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25A5-614B-4854-9D43-966A337D12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44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all time variant </a:t>
            </a:r>
            <a:r>
              <a:rPr lang="en-US" dirty="0" err="1" smtClean="0"/>
              <a:t>regressors</a:t>
            </a:r>
            <a:r>
              <a:rPr lang="en-US" dirty="0" smtClean="0"/>
              <a:t> we can estimate:</a:t>
            </a:r>
          </a:p>
          <a:p>
            <a:pPr lvl="1"/>
            <a:r>
              <a:rPr lang="en-US" sz="2600" dirty="0" smtClean="0"/>
              <a:t>The between effect – Association between average level of a variable for each individual and care use</a:t>
            </a:r>
          </a:p>
          <a:p>
            <a:pPr lvl="1"/>
            <a:r>
              <a:rPr lang="en-US" sz="2600" dirty="0" smtClean="0"/>
              <a:t>The within effect – Association between the change over time in a variable and ca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25A5-614B-4854-9D43-966A337D12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41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A25A5-614B-4854-9D43-966A337D12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47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6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5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4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2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8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8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5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4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9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5F946-A6C6-974B-8BBA-5ADCD6638F9E}" type="datetimeFigureOut">
              <a:rPr lang="en-US" smtClean="0"/>
              <a:t>04-May-20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7EC80-1975-B148-87C9-187F175CF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88" y="1785938"/>
            <a:ext cx="7529512" cy="1332366"/>
          </a:xfrm>
        </p:spPr>
        <p:txBody>
          <a:bodyPr>
            <a:normAutofit/>
          </a:bodyPr>
          <a:lstStyle/>
          <a:p>
            <a:r>
              <a:rPr lang="en-US" sz="3200" b="1" dirty="0"/>
              <a:t>WP 2 Gendered care provision/ receiving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70524"/>
            <a:ext cx="6858000" cy="1655762"/>
          </a:xfrm>
        </p:spPr>
        <p:txBody>
          <a:bodyPr/>
          <a:lstStyle/>
          <a:p>
            <a:r>
              <a:rPr lang="en-US" sz="2800" dirty="0"/>
              <a:t>Task 2.1 How do marital status and marital stability impact (formal and informal) care receiving in old age?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" y="219075"/>
            <a:ext cx="4093709" cy="14560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802" y="476381"/>
            <a:ext cx="3829477" cy="8625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271" y="5506459"/>
            <a:ext cx="1762671" cy="11338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336" y="5741535"/>
            <a:ext cx="2015013" cy="9470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3" y="5862904"/>
            <a:ext cx="2181682" cy="77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47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88" y="2689448"/>
            <a:ext cx="7529512" cy="1033466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3BD76"/>
                </a:solidFill>
              </a:rPr>
              <a:t>Thank you for your attention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2" y="219075"/>
            <a:ext cx="4372594" cy="15552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170" y="476381"/>
            <a:ext cx="3829477" cy="8625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271" y="5506459"/>
            <a:ext cx="1762671" cy="11338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336" y="5741535"/>
            <a:ext cx="2015013" cy="9470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3" y="5862904"/>
            <a:ext cx="2181682" cy="77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95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8886" y="224973"/>
            <a:ext cx="5456464" cy="13255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03BD76"/>
                </a:solidFill>
              </a:rPr>
              <a:t>Partnership transitions &amp; Living arrangements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Gender </a:t>
            </a:r>
            <a:r>
              <a:rPr lang="en-US" dirty="0"/>
              <a:t>specific associations </a:t>
            </a:r>
            <a:r>
              <a:rPr lang="en-US" dirty="0" smtClean="0"/>
              <a:t>for </a:t>
            </a:r>
            <a:r>
              <a:rPr lang="en-US" dirty="0" smtClean="0"/>
              <a:t>care </a:t>
            </a:r>
            <a:r>
              <a:rPr lang="en-US" dirty="0"/>
              <a:t>use patterns in later </a:t>
            </a:r>
            <a:r>
              <a:rPr lang="en-US" dirty="0" smtClean="0"/>
              <a:t>life with:</a:t>
            </a:r>
            <a:endParaRPr lang="en-US" dirty="0"/>
          </a:p>
          <a:p>
            <a:pPr lvl="1"/>
            <a:r>
              <a:rPr lang="en-US" dirty="0" smtClean="0"/>
              <a:t>partnership </a:t>
            </a:r>
            <a:r>
              <a:rPr lang="en-US" dirty="0"/>
              <a:t>transitions (particularly widowhood) and </a:t>
            </a:r>
            <a:endParaRPr lang="en-US" dirty="0" smtClean="0"/>
          </a:p>
          <a:p>
            <a:pPr lvl="1"/>
            <a:r>
              <a:rPr lang="en-US" dirty="0" smtClean="0"/>
              <a:t>living </a:t>
            </a:r>
            <a:r>
              <a:rPr lang="en-US" dirty="0"/>
              <a:t>arrangements (particularly living alone) </a:t>
            </a:r>
            <a:endParaRPr lang="en-US" dirty="0" smtClean="0"/>
          </a:p>
          <a:p>
            <a:r>
              <a:rPr lang="en-US" dirty="0" smtClean="0"/>
              <a:t>It is unclear </a:t>
            </a:r>
            <a:r>
              <a:rPr lang="en-US" dirty="0"/>
              <a:t>if these are overlapping effects </a:t>
            </a:r>
            <a:endParaRPr lang="en-US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Literature </a:t>
            </a:r>
            <a:r>
              <a:rPr lang="en-US" b="1" dirty="0">
                <a:solidFill>
                  <a:srgbClr val="00B050"/>
                </a:solidFill>
              </a:rPr>
              <a:t>gap our study addresses</a:t>
            </a:r>
            <a:r>
              <a:rPr lang="en-US" dirty="0"/>
              <a:t>: Are transitions out of partnership (widowhood) and living arrangements independent predictors of the probability to receive formal and informal care for both older women and men with care needs? </a:t>
            </a:r>
          </a:p>
        </p:txBody>
      </p:sp>
    </p:spTree>
    <p:extLst>
      <p:ext uri="{BB962C8B-B14F-4D97-AF65-F5344CB8AC3E}">
        <p14:creationId xmlns:p14="http://schemas.microsoft.com/office/powerpoint/2010/main" val="42813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8886" y="224973"/>
            <a:ext cx="5456464" cy="13255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03BD76"/>
                </a:solidFill>
              </a:rPr>
              <a:t>Sample &amp; Methodological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0536"/>
            <a:ext cx="7886700" cy="477883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Data from all panel waves of the SHARE survey, including:</a:t>
            </a:r>
          </a:p>
          <a:p>
            <a:pPr lvl="1"/>
            <a:r>
              <a:rPr lang="en-US" sz="2600" dirty="0"/>
              <a:t>All individuals age 60 and above (at least at one time point in the panel)</a:t>
            </a:r>
          </a:p>
          <a:p>
            <a:pPr lvl="1"/>
            <a:r>
              <a:rPr lang="en-US" sz="2600" dirty="0"/>
              <a:t>Have care needs (ADL, IADL, cognitive impairment) for at least two consecutive panel waves</a:t>
            </a:r>
          </a:p>
          <a:p>
            <a:r>
              <a:rPr lang="en-US" dirty="0" smtClean="0"/>
              <a:t>Analysis </a:t>
            </a:r>
            <a:r>
              <a:rPr lang="en-US" dirty="0"/>
              <a:t>sample: 25723 women (68.5%) &amp; 11909 men (31.65%)</a:t>
            </a:r>
          </a:p>
          <a:p>
            <a:endParaRPr lang="en-US" dirty="0"/>
          </a:p>
          <a:p>
            <a:r>
              <a:rPr lang="en-US" dirty="0"/>
              <a:t>We use </a:t>
            </a:r>
            <a:r>
              <a:rPr lang="en-US" b="1" dirty="0">
                <a:solidFill>
                  <a:srgbClr val="03BD76"/>
                </a:solidFill>
              </a:rPr>
              <a:t>Random Effects Within Between models</a:t>
            </a:r>
            <a:r>
              <a:rPr lang="en-US" dirty="0"/>
              <a:t>, which allow for analysis of </a:t>
            </a:r>
            <a:r>
              <a:rPr lang="en-US" b="1" dirty="0">
                <a:solidFill>
                  <a:srgbClr val="03BD76"/>
                </a:solidFill>
              </a:rPr>
              <a:t>effects between individuals </a:t>
            </a:r>
            <a:r>
              <a:rPr lang="en-US" dirty="0"/>
              <a:t>(level 2) and </a:t>
            </a:r>
            <a:r>
              <a:rPr lang="en-US" b="1" dirty="0">
                <a:solidFill>
                  <a:srgbClr val="03BD76"/>
                </a:solidFill>
              </a:rPr>
              <a:t>variation over time (within individual)</a:t>
            </a:r>
            <a:r>
              <a:rPr lang="en-US" dirty="0"/>
              <a:t> for different occasions on which individuals are </a:t>
            </a:r>
            <a:r>
              <a:rPr lang="en-US" dirty="0" smtClean="0"/>
              <a:t>observed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9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11" y="3516084"/>
            <a:ext cx="8544068" cy="28708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26" y="159657"/>
            <a:ext cx="6183085" cy="1325563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03BD76"/>
                </a:solidFill>
              </a:rPr>
              <a:t>Widowhood &amp; living arrangements: overlapping but independent predictors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0536"/>
            <a:ext cx="7886700" cy="2292121"/>
          </a:xfrm>
        </p:spPr>
        <p:txBody>
          <a:bodyPr>
            <a:normAutofit/>
          </a:bodyPr>
          <a:lstStyle/>
          <a:p>
            <a:r>
              <a:rPr lang="en-US" sz="2200" dirty="0"/>
              <a:t>The effect of having been </a:t>
            </a:r>
            <a:r>
              <a:rPr lang="en-US" sz="2200" dirty="0">
                <a:solidFill>
                  <a:srgbClr val="03BD76"/>
                </a:solidFill>
              </a:rPr>
              <a:t>widowed remains significant for women but not for men</a:t>
            </a:r>
            <a:r>
              <a:rPr lang="en-US" sz="2200" dirty="0"/>
              <a:t>, even after controlling for living arrangements</a:t>
            </a:r>
          </a:p>
          <a:p>
            <a:r>
              <a:rPr lang="en-US" sz="2200" dirty="0"/>
              <a:t>While the </a:t>
            </a:r>
            <a:r>
              <a:rPr lang="en-US" sz="2200" dirty="0">
                <a:solidFill>
                  <a:srgbClr val="03BD76"/>
                </a:solidFill>
              </a:rPr>
              <a:t>effect of the transition out of partnership is attenuated once we account for living alone </a:t>
            </a:r>
            <a:r>
              <a:rPr lang="en-US" sz="2200" dirty="0"/>
              <a:t>(household size not a significant predictor)</a:t>
            </a:r>
          </a:p>
        </p:txBody>
      </p:sp>
      <p:sp>
        <p:nvSpPr>
          <p:cNvPr id="9" name="Rectangle 8"/>
          <p:cNvSpPr/>
          <p:nvPr/>
        </p:nvSpPr>
        <p:spPr>
          <a:xfrm>
            <a:off x="350009" y="5334000"/>
            <a:ext cx="8325903" cy="163285"/>
          </a:xfrm>
          <a:prstGeom prst="rect">
            <a:avLst/>
          </a:prstGeom>
          <a:noFill/>
          <a:ln w="19050">
            <a:solidFill>
              <a:srgbClr val="03BD7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90657" y="5519058"/>
            <a:ext cx="1785251" cy="163285"/>
          </a:xfrm>
          <a:prstGeom prst="rect">
            <a:avLst/>
          </a:prstGeom>
          <a:noFill/>
          <a:ln w="19050">
            <a:solidFill>
              <a:srgbClr val="03BD7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90661" y="4442051"/>
            <a:ext cx="1785251" cy="163285"/>
          </a:xfrm>
          <a:prstGeom prst="rect">
            <a:avLst/>
          </a:prstGeom>
          <a:noFill/>
          <a:ln w="19050">
            <a:solidFill>
              <a:srgbClr val="03BD7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Elbow Connector 30"/>
          <p:cNvCxnSpPr/>
          <p:nvPr/>
        </p:nvCxnSpPr>
        <p:spPr>
          <a:xfrm>
            <a:off x="8675912" y="4469264"/>
            <a:ext cx="12700" cy="1158649"/>
          </a:xfrm>
          <a:prstGeom prst="bentConnector4">
            <a:avLst>
              <a:gd name="adj1" fmla="val 1800000"/>
              <a:gd name="adj2" fmla="val 100499"/>
            </a:avLst>
          </a:prstGeom>
          <a:ln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854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26" y="159657"/>
            <a:ext cx="6183085" cy="1325563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03BD76"/>
                </a:solidFill>
              </a:rPr>
              <a:t>Widowhood &amp; living arrangements: </a:t>
            </a:r>
            <a:br>
              <a:rPr lang="en-US" sz="3000" b="1" dirty="0">
                <a:solidFill>
                  <a:srgbClr val="03BD76"/>
                </a:solidFill>
              </a:rPr>
            </a:br>
            <a:r>
              <a:rPr lang="en-US" sz="3000" b="1" dirty="0">
                <a:solidFill>
                  <a:srgbClr val="03BD76"/>
                </a:solidFill>
              </a:rPr>
              <a:t>By care type</a:t>
            </a:r>
          </a:p>
        </p:txBody>
      </p:sp>
      <p:sp>
        <p:nvSpPr>
          <p:cNvPr id="13" name="Content Placeholder 17"/>
          <p:cNvSpPr>
            <a:spLocks noGrp="1"/>
          </p:cNvSpPr>
          <p:nvPr>
            <p:ph idx="1"/>
          </p:nvPr>
        </p:nvSpPr>
        <p:spPr>
          <a:xfrm>
            <a:off x="628650" y="1601823"/>
            <a:ext cx="7886700" cy="86582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Results are confirmed in an disaggregated analysis by care type, with </a:t>
            </a:r>
            <a:r>
              <a:rPr lang="en-US" sz="2600" dirty="0">
                <a:solidFill>
                  <a:srgbClr val="03BD76"/>
                </a:solidFill>
              </a:rPr>
              <a:t>more marked gender differences for use of formal care services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862" y="2584249"/>
            <a:ext cx="8377908" cy="3522637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822438" y="3661115"/>
            <a:ext cx="1477097" cy="172579"/>
          </a:xfrm>
          <a:prstGeom prst="rect">
            <a:avLst/>
          </a:prstGeom>
          <a:noFill/>
          <a:ln w="19050">
            <a:solidFill>
              <a:srgbClr val="03BD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Rectangle 15"/>
          <p:cNvSpPr/>
          <p:nvPr/>
        </p:nvSpPr>
        <p:spPr>
          <a:xfrm>
            <a:off x="6822438" y="4886605"/>
            <a:ext cx="1477097" cy="172579"/>
          </a:xfrm>
          <a:prstGeom prst="rect">
            <a:avLst/>
          </a:prstGeom>
          <a:noFill/>
          <a:ln w="19050">
            <a:solidFill>
              <a:srgbClr val="03BD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7" name="Elbow Connector 16"/>
          <p:cNvCxnSpPr/>
          <p:nvPr/>
        </p:nvCxnSpPr>
        <p:spPr>
          <a:xfrm>
            <a:off x="8299535" y="3703861"/>
            <a:ext cx="12700" cy="1311779"/>
          </a:xfrm>
          <a:prstGeom prst="bentConnector4">
            <a:avLst>
              <a:gd name="adj1" fmla="val 2057142"/>
              <a:gd name="adj2" fmla="val 99760"/>
            </a:avLst>
          </a:prstGeom>
          <a:ln w="19050">
            <a:solidFill>
              <a:srgbClr val="03BD76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7013" y="5246003"/>
            <a:ext cx="7932522" cy="205230"/>
          </a:xfrm>
          <a:prstGeom prst="rect">
            <a:avLst/>
          </a:prstGeom>
          <a:noFill/>
          <a:ln w="19050">
            <a:solidFill>
              <a:srgbClr val="03BD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Rectangle 18"/>
          <p:cNvSpPr/>
          <p:nvPr/>
        </p:nvSpPr>
        <p:spPr>
          <a:xfrm>
            <a:off x="367013" y="4010427"/>
            <a:ext cx="7932522" cy="172579"/>
          </a:xfrm>
          <a:prstGeom prst="rect">
            <a:avLst/>
          </a:prstGeom>
          <a:noFill/>
          <a:ln w="19050">
            <a:solidFill>
              <a:srgbClr val="03BD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0" name="Elbow Connector 19"/>
          <p:cNvCxnSpPr>
            <a:stCxn id="19" idx="1"/>
            <a:endCxn id="18" idx="1"/>
          </p:cNvCxnSpPr>
          <p:nvPr/>
        </p:nvCxnSpPr>
        <p:spPr>
          <a:xfrm rot="10800000" flipV="1">
            <a:off x="367013" y="4096716"/>
            <a:ext cx="12700" cy="1251901"/>
          </a:xfrm>
          <a:prstGeom prst="bentConnector3">
            <a:avLst>
              <a:gd name="adj1" fmla="val 1800000"/>
            </a:avLst>
          </a:prstGeom>
          <a:ln w="19050">
            <a:solidFill>
              <a:srgbClr val="03BD76"/>
            </a:solidFill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94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826" y="159657"/>
            <a:ext cx="6183085" cy="1325563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03BD76"/>
                </a:solidFill>
              </a:rPr>
              <a:t>Gender differences in socio-economic predictors of care use </a:t>
            </a:r>
          </a:p>
        </p:txBody>
      </p:sp>
      <p:sp>
        <p:nvSpPr>
          <p:cNvPr id="13" name="Content Placeholder 17"/>
          <p:cNvSpPr>
            <a:spLocks noGrp="1"/>
          </p:cNvSpPr>
          <p:nvPr>
            <p:ph idx="1"/>
          </p:nvPr>
        </p:nvSpPr>
        <p:spPr>
          <a:xfrm>
            <a:off x="628650" y="1863081"/>
            <a:ext cx="7886700" cy="86582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Lower socio-economic status (measured by income and education achievement) disproportionately affects older women with care needs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/>
          <a:srcRect r="23247"/>
          <a:stretch/>
        </p:blipFill>
        <p:spPr>
          <a:xfrm>
            <a:off x="914400" y="3282719"/>
            <a:ext cx="7385135" cy="2208212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778850" y="4532904"/>
            <a:ext cx="7439864" cy="205230"/>
          </a:xfrm>
          <a:prstGeom prst="rect">
            <a:avLst/>
          </a:prstGeom>
          <a:noFill/>
          <a:ln w="19050">
            <a:solidFill>
              <a:srgbClr val="03BD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Rectangle 18"/>
          <p:cNvSpPr/>
          <p:nvPr/>
        </p:nvSpPr>
        <p:spPr>
          <a:xfrm>
            <a:off x="778850" y="3924732"/>
            <a:ext cx="7439864" cy="172579"/>
          </a:xfrm>
          <a:prstGeom prst="rect">
            <a:avLst/>
          </a:prstGeom>
          <a:noFill/>
          <a:ln w="19050">
            <a:solidFill>
              <a:srgbClr val="03BD7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0534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8886" y="224973"/>
            <a:ext cx="5456464" cy="1222827"/>
          </a:xfrm>
        </p:spPr>
        <p:txBody>
          <a:bodyPr>
            <a:normAutofit fontScale="90000"/>
          </a:bodyPr>
          <a:lstStyle/>
          <a:p>
            <a:r>
              <a:rPr lang="en-US" sz="3400" b="1" dirty="0">
                <a:solidFill>
                  <a:srgbClr val="03BD76"/>
                </a:solidFill>
              </a:rPr>
              <a:t>Intersection of gender and income disadvantage in care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Changes in income are significantly associated with the probability to receive any care type for women but not for men</a:t>
            </a:r>
          </a:p>
          <a:p>
            <a:pPr lvl="1"/>
            <a:r>
              <a:rPr lang="en-US" sz="2200" dirty="0"/>
              <a:t>Largest effect size is observed for formal care, suggesting </a:t>
            </a:r>
            <a:r>
              <a:rPr lang="en-US" sz="2200" dirty="0">
                <a:solidFill>
                  <a:srgbClr val="03BD76"/>
                </a:solidFill>
              </a:rPr>
              <a:t>older women face higher financial barriers to formal care</a:t>
            </a:r>
            <a:r>
              <a:rPr lang="en-US" sz="2200" dirty="0"/>
              <a:t> services</a:t>
            </a:r>
          </a:p>
          <a:p>
            <a:r>
              <a:rPr lang="en-US" sz="2400" dirty="0">
                <a:solidFill>
                  <a:srgbClr val="03BD76"/>
                </a:solidFill>
              </a:rPr>
              <a:t>Women with lower education are less likely to receive formal care </a:t>
            </a:r>
            <a:r>
              <a:rPr lang="en-US" sz="2400" dirty="0"/>
              <a:t>and more likely to rely on informal support, whereas in the case of men the association is not significant</a:t>
            </a:r>
          </a:p>
          <a:p>
            <a:pPr lvl="1"/>
            <a:r>
              <a:rPr lang="en-US" sz="2200" dirty="0"/>
              <a:t>This effect remain significant after controlling for household size</a:t>
            </a:r>
          </a:p>
        </p:txBody>
      </p:sp>
    </p:spTree>
    <p:extLst>
      <p:ext uri="{BB962C8B-B14F-4D97-AF65-F5344CB8AC3E}">
        <p14:creationId xmlns:p14="http://schemas.microsoft.com/office/powerpoint/2010/main" val="489637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8886" y="224974"/>
            <a:ext cx="5456464" cy="86819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3BD76"/>
                </a:solidFill>
              </a:rPr>
              <a:t>We welcome your feedback 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2" y="1357527"/>
            <a:ext cx="8515350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framing of the research question</a:t>
            </a:r>
          </a:p>
          <a:p>
            <a:r>
              <a:rPr lang="en-US" sz="2400" dirty="0"/>
              <a:t>Through which channels can widowhood impact care use? </a:t>
            </a:r>
          </a:p>
          <a:p>
            <a:pPr lvl="1"/>
            <a:r>
              <a:rPr lang="en-US" sz="2000" dirty="0"/>
              <a:t>We have already controlled for (i.e. living arrangements, care needs, physical and mental health)</a:t>
            </a:r>
          </a:p>
          <a:p>
            <a:r>
              <a:rPr lang="en-US" sz="2400" dirty="0"/>
              <a:t>Should we highlight any care type in particular? </a:t>
            </a:r>
          </a:p>
          <a:p>
            <a:pPr lvl="1"/>
            <a:r>
              <a:rPr lang="en-US" sz="2000" dirty="0"/>
              <a:t>Probability to receive any care – reflects on issues of accessibility</a:t>
            </a:r>
          </a:p>
          <a:p>
            <a:pPr lvl="1"/>
            <a:r>
              <a:rPr lang="en-US" sz="2000" dirty="0"/>
              <a:t>Probability to receive formal care – more amenable to policy intervention</a:t>
            </a:r>
          </a:p>
          <a:p>
            <a:pPr lvl="1"/>
            <a:r>
              <a:rPr lang="en-US" sz="2000" dirty="0"/>
              <a:t>Probability to receive informal care – largest pool of care users</a:t>
            </a:r>
          </a:p>
          <a:p>
            <a:r>
              <a:rPr lang="en-US" sz="2400" dirty="0"/>
              <a:t>Which policies could be recommended to address gender gaps in the effect of low SES on care use?</a:t>
            </a:r>
          </a:p>
          <a:p>
            <a:pPr lvl="1"/>
            <a:r>
              <a:rPr lang="en-US" sz="2000" dirty="0"/>
              <a:t>If means-testing is insufficient to address gender gaps in care use, could gender-specific eligibility criteria be introduced for subsidized formal care services?</a:t>
            </a:r>
          </a:p>
        </p:txBody>
      </p:sp>
    </p:spTree>
    <p:extLst>
      <p:ext uri="{BB962C8B-B14F-4D97-AF65-F5344CB8AC3E}">
        <p14:creationId xmlns:p14="http://schemas.microsoft.com/office/powerpoint/2010/main" val="1024573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053BBE5-1239-4AD1-8A1F-D96EFE3BA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477" y="3053792"/>
            <a:ext cx="5719755" cy="35792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219076"/>
            <a:ext cx="2457450" cy="8740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40" b="69454"/>
          <a:stretch/>
        </p:blipFill>
        <p:spPr>
          <a:xfrm>
            <a:off x="7031720" y="6215063"/>
            <a:ext cx="1938559" cy="642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8886" y="224974"/>
            <a:ext cx="5456464" cy="86819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3BD76"/>
                </a:solidFill>
              </a:rPr>
              <a:t>Next steps/tasks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2" y="1357527"/>
            <a:ext cx="8515350" cy="4351338"/>
          </a:xfrm>
        </p:spPr>
        <p:txBody>
          <a:bodyPr>
            <a:noAutofit/>
          </a:bodyPr>
          <a:lstStyle/>
          <a:p>
            <a:r>
              <a:rPr lang="en-GB" dirty="0"/>
              <a:t>Gender differences in informal care provision age &amp;time</a:t>
            </a:r>
          </a:p>
          <a:p>
            <a:pPr lvl="1"/>
            <a:r>
              <a:rPr lang="en-US" dirty="0"/>
              <a:t>T2.2: Trends in caregiving (Data Navigator)</a:t>
            </a:r>
          </a:p>
          <a:p>
            <a:pPr lvl="1"/>
            <a:r>
              <a:rPr lang="en-US" dirty="0"/>
              <a:t>T2.3-4: Cohort analysis &amp; country differences</a:t>
            </a:r>
          </a:p>
          <a:p>
            <a:r>
              <a:rPr lang="en-US" dirty="0"/>
              <a:t>Replicate for care-receiving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DBF1D56-7CC9-49E2-B3F3-CFE3098C3C3D}"/>
              </a:ext>
            </a:extLst>
          </p:cNvPr>
          <p:cNvSpPr txBox="1"/>
          <p:nvPr/>
        </p:nvSpPr>
        <p:spPr>
          <a:xfrm>
            <a:off x="7031720" y="5077916"/>
            <a:ext cx="1938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own calculations based on SHARE</a:t>
            </a:r>
          </a:p>
        </p:txBody>
      </p:sp>
    </p:spTree>
    <p:extLst>
      <p:ext uri="{BB962C8B-B14F-4D97-AF65-F5344CB8AC3E}">
        <p14:creationId xmlns:p14="http://schemas.microsoft.com/office/powerpoint/2010/main" val="4063397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682</Words>
  <Application>Microsoft Office PowerPoint</Application>
  <PresentationFormat>On-screen Show (4:3)</PresentationFormat>
  <Paragraphs>54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WP 2 Gendered care provision/ receiving </vt:lpstr>
      <vt:lpstr>Partnership transitions &amp; Living arrangements</vt:lpstr>
      <vt:lpstr>Sample &amp; Methodological approach</vt:lpstr>
      <vt:lpstr>Widowhood &amp; living arrangements: overlapping but independent predictors</vt:lpstr>
      <vt:lpstr>Widowhood &amp; living arrangements:  By care type</vt:lpstr>
      <vt:lpstr>Gender differences in socio-economic predictors of care use </vt:lpstr>
      <vt:lpstr>Intersection of gender and income disadvantage in care use</vt:lpstr>
      <vt:lpstr>We welcome your feedback on…</vt:lpstr>
      <vt:lpstr>Next steps/tasks</vt:lpstr>
      <vt:lpstr>Thank you for your attention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Susan Phillips</dc:creator>
  <cp:keywords/>
  <dc:description/>
  <cp:lastModifiedBy>Stefania Ilinca</cp:lastModifiedBy>
  <cp:revision>18</cp:revision>
  <dcterms:created xsi:type="dcterms:W3CDTF">2020-04-29T22:22:58Z</dcterms:created>
  <dcterms:modified xsi:type="dcterms:W3CDTF">2020-05-04T14:51:00Z</dcterms:modified>
  <cp:category/>
</cp:coreProperties>
</file>