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1" r:id="rId3"/>
    <p:sldId id="260" r:id="rId4"/>
    <p:sldId id="262" r:id="rId5"/>
    <p:sldId id="263" r:id="rId6"/>
    <p:sldId id="264" r:id="rId7"/>
    <p:sldId id="266" r:id="rId8"/>
    <p:sldId id="258" r:id="rId9"/>
    <p:sldId id="267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9D"/>
    <a:srgbClr val="03B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8"/>
    <p:restoredTop sz="94717"/>
  </p:normalViewPr>
  <p:slideViewPr>
    <p:cSldViewPr snapToGrid="0" snapToObjects="1">
      <p:cViewPr varScale="1">
        <p:scale>
          <a:sx n="72" d="100"/>
          <a:sy n="72" d="100"/>
        </p:scale>
        <p:origin x="2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971" y="2248168"/>
            <a:ext cx="7529512" cy="909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Pilot of the </a:t>
            </a:r>
            <a:r>
              <a:rPr lang="en-US" sz="3200" dirty="0" err="1" smtClean="0"/>
              <a:t>FutureGEN</a:t>
            </a:r>
            <a:r>
              <a:rPr lang="en-US" sz="3200" dirty="0" smtClean="0"/>
              <a:t> Data Navigator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19076"/>
            <a:ext cx="4003431" cy="1423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802" y="476381"/>
            <a:ext cx="3829477" cy="8625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3" y="5862904"/>
            <a:ext cx="2181682" cy="7773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336" y="5741535"/>
            <a:ext cx="2015013" cy="9470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271" y="5506459"/>
            <a:ext cx="1762671" cy="1133826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142999" y="3502108"/>
            <a:ext cx="6858000" cy="955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00AA9D"/>
                </a:solidFill>
              </a:rPr>
              <a:t>WP6 Dissemination, Task 6.2</a:t>
            </a:r>
            <a:endParaRPr lang="en-US" sz="2800" dirty="0">
              <a:solidFill>
                <a:srgbClr val="00AA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94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215302" y="2821935"/>
            <a:ext cx="6548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4000" dirty="0" smtClean="0">
                <a:solidFill>
                  <a:srgbClr val="00AA9D"/>
                </a:solidFill>
              </a:rPr>
              <a:t>Thank you for your input!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3180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1"/>
            <a:ext cx="5498616" cy="7584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Aims of this </a:t>
            </a:r>
            <a:r>
              <a:rPr lang="en-US" b="1" dirty="0" smtClean="0">
                <a:solidFill>
                  <a:srgbClr val="00AA9D"/>
                </a:solidFill>
              </a:rPr>
              <a:t>session</a:t>
            </a:r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54813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Introduce the </a:t>
            </a:r>
            <a:r>
              <a:rPr lang="en-GB" sz="2800" dirty="0" err="1" smtClean="0"/>
              <a:t>FutureGEN</a:t>
            </a:r>
            <a:r>
              <a:rPr lang="en-GB" sz="2800" dirty="0" smtClean="0"/>
              <a:t> Data Navigator</a:t>
            </a:r>
          </a:p>
          <a:p>
            <a:pPr marL="571500" indent="-5715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Present </a:t>
            </a:r>
            <a:r>
              <a:rPr lang="en-GB" sz="2800" dirty="0"/>
              <a:t>pilot of Data Navigator</a:t>
            </a:r>
          </a:p>
          <a:p>
            <a:pPr marL="571500" indent="-5715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Gather feedback on the pilot and input on how to improve it further</a:t>
            </a:r>
          </a:p>
          <a:p>
            <a:pPr marL="571500" indent="-5715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Inform you of next steps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014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36860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AA9D"/>
                </a:solidFill>
              </a:rPr>
              <a:t>What is the Data Navigator?</a:t>
            </a:r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79914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</a:t>
            </a:r>
            <a:r>
              <a:rPr lang="en-GB" sz="2800" dirty="0" smtClean="0"/>
              <a:t>eb-tool to present indicators in a graphical format</a:t>
            </a:r>
            <a:endParaRPr lang="en-GB" sz="2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Based on time series data derived from different European datasets</a:t>
            </a:r>
            <a:endParaRPr lang="en-GB" sz="2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Monitor trends in gender inequalities in health and care and their social determinants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784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93143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700" b="1" dirty="0" smtClean="0">
                <a:solidFill>
                  <a:srgbClr val="00AA9D"/>
                </a:solidFill>
              </a:rPr>
              <a:t>What </a:t>
            </a:r>
            <a:r>
              <a:rPr lang="en-GB" sz="3700" dirty="0" smtClean="0">
                <a:solidFill>
                  <a:srgbClr val="00AA9D"/>
                </a:solidFill>
                <a:latin typeface="+mn-lt"/>
              </a:rPr>
              <a:t>indicators</a:t>
            </a:r>
            <a:r>
              <a:rPr lang="en-GB" sz="3700" b="1" dirty="0" smtClean="0">
                <a:solidFill>
                  <a:srgbClr val="00AA9D"/>
                </a:solidFill>
                <a:latin typeface="+mn-lt"/>
              </a:rPr>
              <a:t> </a:t>
            </a:r>
            <a:r>
              <a:rPr lang="hu-HU" sz="3700" dirty="0" err="1" smtClean="0">
                <a:solidFill>
                  <a:srgbClr val="00AA9D"/>
                </a:solidFill>
                <a:latin typeface="+mn-lt"/>
              </a:rPr>
              <a:t>the</a:t>
            </a:r>
            <a:r>
              <a:rPr lang="hu-HU" sz="3700" dirty="0" smtClean="0">
                <a:solidFill>
                  <a:srgbClr val="00AA9D"/>
                </a:solidFill>
                <a:latin typeface="+mn-lt"/>
              </a:rPr>
              <a:t> Data Navigator </a:t>
            </a:r>
            <a:r>
              <a:rPr lang="hu-HU" sz="3700" dirty="0" err="1" smtClean="0">
                <a:solidFill>
                  <a:srgbClr val="00AA9D"/>
                </a:solidFill>
                <a:latin typeface="+mn-lt"/>
              </a:rPr>
              <a:t>will</a:t>
            </a:r>
            <a:r>
              <a:rPr lang="hu-HU" sz="3700" dirty="0" smtClean="0">
                <a:solidFill>
                  <a:srgbClr val="00AA9D"/>
                </a:solidFill>
                <a:latin typeface="+mn-lt"/>
              </a:rPr>
              <a:t> </a:t>
            </a:r>
            <a:r>
              <a:rPr lang="hu-HU" sz="3700" dirty="0" err="1" smtClean="0">
                <a:solidFill>
                  <a:srgbClr val="00AA9D"/>
                </a:solidFill>
                <a:latin typeface="+mn-lt"/>
              </a:rPr>
              <a:t>include</a:t>
            </a:r>
            <a:r>
              <a:rPr lang="hu-HU" sz="3700" dirty="0" smtClean="0">
                <a:solidFill>
                  <a:srgbClr val="00AA9D"/>
                </a:solidFill>
                <a:latin typeface="+mn-lt"/>
              </a:rPr>
              <a:t>?</a:t>
            </a:r>
            <a:endParaRPr lang="en-GB" sz="3700" b="1" dirty="0">
              <a:solidFill>
                <a:srgbClr val="00AA9D"/>
              </a:solidFill>
            </a:endParaRPr>
          </a:p>
          <a:p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79914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dirty="0" smtClean="0">
                <a:solidFill>
                  <a:srgbClr val="00AA9D"/>
                </a:solidFill>
              </a:rPr>
              <a:t>Indicators on health and care:</a:t>
            </a:r>
            <a:endParaRPr lang="en-GB" sz="2800" dirty="0">
              <a:solidFill>
                <a:srgbClr val="00AA9D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ADLs and </a:t>
            </a:r>
            <a:r>
              <a:rPr lang="en-GB" sz="2800" dirty="0" smtClean="0"/>
              <a:t>IADLs</a:t>
            </a:r>
            <a:endParaRPr lang="en-GB" sz="28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Care-receiving and care-giving, </a:t>
            </a:r>
            <a:r>
              <a:rPr lang="en-GB" sz="2800" dirty="0"/>
              <a:t>f</a:t>
            </a:r>
            <a:r>
              <a:rPr lang="en-GB" sz="2800" dirty="0" smtClean="0"/>
              <a:t>ormal and informal care</a:t>
            </a:r>
          </a:p>
          <a:p>
            <a:pPr>
              <a:spcAft>
                <a:spcPts val="600"/>
              </a:spcAft>
            </a:pPr>
            <a:r>
              <a:rPr lang="en-GB" sz="2800" dirty="0" smtClean="0">
                <a:solidFill>
                  <a:srgbClr val="00AA9D"/>
                </a:solidFill>
              </a:rPr>
              <a:t>Intersection of gender and social determinants </a:t>
            </a:r>
            <a:r>
              <a:rPr lang="en-GB" sz="2800" dirty="0" smtClean="0"/>
              <a:t>of health and care (indicators by gender, educational attainment, income, wealth)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014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6196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700" b="1" dirty="0" smtClean="0">
                <a:solidFill>
                  <a:srgbClr val="00AA9D"/>
                </a:solidFill>
              </a:rPr>
              <a:t>What </a:t>
            </a:r>
            <a:r>
              <a:rPr lang="en-GB" sz="3700" dirty="0" smtClean="0">
                <a:solidFill>
                  <a:srgbClr val="00AA9D"/>
                </a:solidFill>
                <a:latin typeface="+mn-lt"/>
              </a:rPr>
              <a:t>data</a:t>
            </a:r>
            <a:r>
              <a:rPr lang="en-GB" sz="3700" b="1" dirty="0" smtClean="0">
                <a:solidFill>
                  <a:srgbClr val="00AA9D"/>
                </a:solidFill>
              </a:rPr>
              <a:t> the Data Navigator will build on?</a:t>
            </a:r>
            <a:endParaRPr lang="en-GB" sz="3700" b="1" dirty="0">
              <a:solidFill>
                <a:srgbClr val="00AA9D"/>
              </a:solidFill>
            </a:endParaRPr>
          </a:p>
          <a:p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79914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dirty="0" smtClean="0">
                <a:solidFill>
                  <a:srgbClr val="00AA9D"/>
                </a:solidFill>
              </a:rPr>
              <a:t>European comparative datasets incl.</a:t>
            </a:r>
            <a:r>
              <a:rPr lang="en-GB" sz="2800" dirty="0">
                <a:solidFill>
                  <a:srgbClr val="00AA9D"/>
                </a:solidFill>
              </a:rPr>
              <a:t> </a:t>
            </a:r>
            <a:endParaRPr lang="en-GB" sz="2800" dirty="0" smtClean="0">
              <a:solidFill>
                <a:srgbClr val="00AA9D"/>
              </a:solidFill>
            </a:endParaRP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SHARE, 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EU-SILC, ECHP, 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GGP</a:t>
            </a:r>
          </a:p>
          <a:p>
            <a:pPr>
              <a:spcAft>
                <a:spcPts val="600"/>
              </a:spcAft>
            </a:pPr>
            <a:r>
              <a:rPr lang="en-GB" sz="2800" dirty="0" smtClean="0">
                <a:solidFill>
                  <a:srgbClr val="00AA9D"/>
                </a:solidFill>
              </a:rPr>
              <a:t>Canadian surveys </a:t>
            </a:r>
            <a:r>
              <a:rPr lang="en-GB" sz="2800" dirty="0" smtClean="0"/>
              <a:t>on health and care (e.g. GSS)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3103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6196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700" b="1" dirty="0" smtClean="0">
                <a:solidFill>
                  <a:srgbClr val="00AA9D"/>
                </a:solidFill>
              </a:rPr>
              <a:t>What will the Data Navigator </a:t>
            </a:r>
            <a:r>
              <a:rPr lang="hu-HU" sz="3700" b="1" dirty="0" err="1" smtClean="0">
                <a:solidFill>
                  <a:srgbClr val="00AA9D"/>
                </a:solidFill>
              </a:rPr>
              <a:t>allow</a:t>
            </a:r>
            <a:r>
              <a:rPr lang="hu-HU" sz="3700" b="1" dirty="0" smtClean="0">
                <a:solidFill>
                  <a:srgbClr val="00AA9D"/>
                </a:solidFill>
              </a:rPr>
              <a:t> </a:t>
            </a:r>
            <a:r>
              <a:rPr lang="hu-HU" sz="3700" b="1" dirty="0" err="1" smtClean="0">
                <a:solidFill>
                  <a:srgbClr val="00AA9D"/>
                </a:solidFill>
              </a:rPr>
              <a:t>for</a:t>
            </a:r>
            <a:r>
              <a:rPr lang="hu-HU" sz="3700" b="1" dirty="0">
                <a:solidFill>
                  <a:srgbClr val="00AA9D"/>
                </a:solidFill>
              </a:rPr>
              <a:t>?</a:t>
            </a:r>
            <a:endParaRPr lang="en-GB" sz="3700" b="1" dirty="0">
              <a:solidFill>
                <a:srgbClr val="00AA9D"/>
              </a:solidFill>
            </a:endParaRPr>
          </a:p>
          <a:p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79914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Monitoring trends over time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Comparison of between and within group differences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/>
              <a:t>Comparison across countries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130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6196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700" b="1" dirty="0" smtClean="0">
                <a:solidFill>
                  <a:srgbClr val="00AA9D"/>
                </a:solidFill>
              </a:rPr>
              <a:t>Accessing and maintaining the Data Navigator</a:t>
            </a:r>
            <a:endParaRPr lang="en-GB" sz="3700" b="1" dirty="0">
              <a:solidFill>
                <a:srgbClr val="00AA9D"/>
              </a:solidFill>
            </a:endParaRPr>
          </a:p>
          <a:p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201854" y="2492580"/>
            <a:ext cx="679914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Accessible on the project website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Maintained for up to 10 years after end of the project 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GB" sz="2800" dirty="0" smtClean="0"/>
              <a:t>Data updated every two years</a:t>
            </a:r>
          </a:p>
        </p:txBody>
      </p:sp>
    </p:spTree>
    <p:extLst>
      <p:ext uri="{BB962C8B-B14F-4D97-AF65-F5344CB8AC3E}">
        <p14:creationId xmlns:p14="http://schemas.microsoft.com/office/powerpoint/2010/main" val="205350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0"/>
            <a:ext cx="5498616" cy="14223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AA9D"/>
                </a:solidFill>
              </a:rPr>
              <a:t>Piloting the Data Navigator</a:t>
            </a:r>
            <a:endParaRPr lang="en-US" b="1" dirty="0">
              <a:solidFill>
                <a:srgbClr val="00AA9D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54813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Two indicators: </a:t>
            </a:r>
          </a:p>
          <a:p>
            <a:pPr marL="1339850" indent="-635000">
              <a:spcAft>
                <a:spcPts val="600"/>
              </a:spcAft>
              <a:buFont typeface="+mj-lt"/>
              <a:buAutoNum type="arabicPeriod"/>
            </a:pPr>
            <a:r>
              <a:rPr lang="en-GB" sz="2800" dirty="0" smtClean="0"/>
              <a:t>Formal care receiving </a:t>
            </a:r>
          </a:p>
          <a:p>
            <a:pPr marL="1339850" indent="-635000">
              <a:spcAft>
                <a:spcPts val="600"/>
              </a:spcAft>
              <a:buFont typeface="+mj-lt"/>
              <a:buAutoNum type="arabicPeriod"/>
            </a:pPr>
            <a:r>
              <a:rPr lang="en-GB" sz="2800" dirty="0" smtClean="0"/>
              <a:t>Prevalence of ADLs</a:t>
            </a:r>
            <a:endParaRPr lang="en-GB" sz="2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Two countries:</a:t>
            </a:r>
          </a:p>
          <a:p>
            <a:pPr marL="1339850" indent="-635000">
              <a:spcAft>
                <a:spcPts val="600"/>
              </a:spcAft>
              <a:buFont typeface="+mj-lt"/>
              <a:buAutoNum type="arabicPeriod"/>
            </a:pPr>
            <a:r>
              <a:rPr lang="en-GB" sz="2800" dirty="0"/>
              <a:t>Austria</a:t>
            </a:r>
          </a:p>
          <a:p>
            <a:pPr marL="1339850" indent="-635000">
              <a:spcAft>
                <a:spcPts val="600"/>
              </a:spcAft>
              <a:buFont typeface="+mj-lt"/>
              <a:buAutoNum type="arabicPeriod"/>
            </a:pPr>
            <a:r>
              <a:rPr lang="en-GB" sz="2800" dirty="0"/>
              <a:t>Sweden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813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89"/>
            <a:ext cx="5498616" cy="176305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AA9D"/>
                </a:solidFill>
              </a:rPr>
              <a:t>We welcome your feedback specifically on the following aspects</a:t>
            </a:r>
            <a:endParaRPr lang="en-US" sz="3600" b="1" dirty="0">
              <a:solidFill>
                <a:srgbClr val="00AA9D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37D0985-865D-4E94-9AC9-16518C2DE93F}"/>
              </a:ext>
            </a:extLst>
          </p:cNvPr>
          <p:cNvSpPr txBox="1"/>
          <p:nvPr/>
        </p:nvSpPr>
        <p:spPr>
          <a:xfrm>
            <a:off x="968188" y="2266124"/>
            <a:ext cx="779149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Interface</a:t>
            </a:r>
            <a:r>
              <a:rPr lang="en-GB" sz="2800" dirty="0" smtClean="0"/>
              <a:t> – organisation and layout of charts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Information display </a:t>
            </a:r>
            <a:r>
              <a:rPr lang="en-GB" sz="2800" dirty="0" smtClean="0"/>
              <a:t>– level of detail/density of information, grouping of the data for the comparisons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Customisation and interactivity </a:t>
            </a:r>
            <a:r>
              <a:rPr lang="en-GB" sz="2800" dirty="0" smtClean="0"/>
              <a:t>– use of filters to customise information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AA9D"/>
                </a:solidFill>
              </a:rPr>
              <a:t>Functionality</a:t>
            </a:r>
            <a:r>
              <a:rPr lang="en-GB" sz="2800" dirty="0" smtClean="0"/>
              <a:t> – is the displayed information easy to understand, user-friendly?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2298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1852</TotalTime>
  <Words>286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Pilot of the FutureGEN Data Navigator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Susan Phillips</dc:creator>
  <cp:keywords/>
  <dc:description/>
  <cp:lastModifiedBy>Eszter Zolyomi</cp:lastModifiedBy>
  <cp:revision>35</cp:revision>
  <dcterms:created xsi:type="dcterms:W3CDTF">2020-04-29T22:22:58Z</dcterms:created>
  <dcterms:modified xsi:type="dcterms:W3CDTF">2020-05-05T14:40:02Z</dcterms:modified>
  <cp:category/>
</cp:coreProperties>
</file>