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2"/>
  </p:notesMasterIdLst>
  <p:sldIdLst>
    <p:sldId id="257" r:id="rId5"/>
    <p:sldId id="262" r:id="rId6"/>
    <p:sldId id="256" r:id="rId7"/>
    <p:sldId id="260" r:id="rId8"/>
    <p:sldId id="263" r:id="rId9"/>
    <p:sldId id="264" r:id="rId10"/>
    <p:sldId id="265" r:id="rId11"/>
    <p:sldId id="270" r:id="rId12"/>
    <p:sldId id="266" r:id="rId13"/>
    <p:sldId id="267" r:id="rId14"/>
    <p:sldId id="268" r:id="rId15"/>
    <p:sldId id="272" r:id="rId16"/>
    <p:sldId id="273" r:id="rId17"/>
    <p:sldId id="275" r:id="rId18"/>
    <p:sldId id="271" r:id="rId19"/>
    <p:sldId id="269"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8"/>
    <p:restoredTop sz="90829" autoAdjust="0"/>
  </p:normalViewPr>
  <p:slideViewPr>
    <p:cSldViewPr snapToGrid="0" snapToObjects="1">
      <p:cViewPr varScale="1">
        <p:scale>
          <a:sx n="73" d="100"/>
          <a:sy n="73" d="100"/>
        </p:scale>
        <p:origin x="40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ka Augustsson" userId="2310db66-95c7-4279-972e-d3f2b4f15c61" providerId="ADAL" clId="{2E04AF28-6463-46E9-A60F-4AA42ADA0D28}"/>
    <pc:docChg chg="modSld">
      <pc:chgData name="Erika Augustsson" userId="2310db66-95c7-4279-972e-d3f2b4f15c61" providerId="ADAL" clId="{2E04AF28-6463-46E9-A60F-4AA42ADA0D28}" dt="2020-05-04T11:20:22.138" v="0" actId="167"/>
      <pc:docMkLst>
        <pc:docMk/>
      </pc:docMkLst>
      <pc:sldChg chg="modSp">
        <pc:chgData name="Erika Augustsson" userId="2310db66-95c7-4279-972e-d3f2b4f15c61" providerId="ADAL" clId="{2E04AF28-6463-46E9-A60F-4AA42ADA0D28}" dt="2020-05-04T11:20:22.138" v="0" actId="167"/>
        <pc:sldMkLst>
          <pc:docMk/>
          <pc:sldMk cId="855637410" sldId="270"/>
        </pc:sldMkLst>
        <pc:picChg chg="ord">
          <ac:chgData name="Erika Augustsson" userId="2310db66-95c7-4279-972e-d3f2b4f15c61" providerId="ADAL" clId="{2E04AF28-6463-46E9-A60F-4AA42ADA0D28}" dt="2020-05-04T11:20:22.138" v="0" actId="167"/>
          <ac:picMkLst>
            <pc:docMk/>
            <pc:sldMk cId="855637410" sldId="270"/>
            <ac:picMk id="5"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FF455E-71D3-4FB5-9D37-1B818E8E9838}" type="datetimeFigureOut">
              <a:rPr lang="en-CA" smtClean="0"/>
              <a:t>2020-05-04</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853233-3688-436A-BADF-C26CA9FCEECE}" type="slidenum">
              <a:rPr lang="en-CA" smtClean="0"/>
              <a:t>‹#›</a:t>
            </a:fld>
            <a:endParaRPr lang="en-CA"/>
          </a:p>
        </p:txBody>
      </p:sp>
    </p:spTree>
    <p:extLst>
      <p:ext uri="{BB962C8B-B14F-4D97-AF65-F5344CB8AC3E}">
        <p14:creationId xmlns:p14="http://schemas.microsoft.com/office/powerpoint/2010/main" val="2791458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2853233-3688-436A-BADF-C26CA9FCEECE}" type="slidenum">
              <a:rPr lang="en-CA" smtClean="0"/>
              <a:t>5</a:t>
            </a:fld>
            <a:endParaRPr lang="en-CA"/>
          </a:p>
        </p:txBody>
      </p:sp>
    </p:spTree>
    <p:extLst>
      <p:ext uri="{BB962C8B-B14F-4D97-AF65-F5344CB8AC3E}">
        <p14:creationId xmlns:p14="http://schemas.microsoft.com/office/powerpoint/2010/main" val="1495625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F2853233-3688-436A-BADF-C26CA9FCEECE}" type="slidenum">
              <a:rPr lang="en-CA" smtClean="0"/>
              <a:t>8</a:t>
            </a:fld>
            <a:endParaRPr lang="en-CA"/>
          </a:p>
        </p:txBody>
      </p:sp>
    </p:spTree>
    <p:extLst>
      <p:ext uri="{BB962C8B-B14F-4D97-AF65-F5344CB8AC3E}">
        <p14:creationId xmlns:p14="http://schemas.microsoft.com/office/powerpoint/2010/main" val="700827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#3 – maybe adjusted to reflect Ricardo’s team</a:t>
            </a:r>
            <a:r>
              <a:rPr lang="en-CA" baseline="0" dirty="0"/>
              <a:t> -</a:t>
            </a:r>
            <a:r>
              <a:rPr lang="en-CA" dirty="0"/>
              <a:t> to clarify</a:t>
            </a:r>
            <a:r>
              <a:rPr lang="en-CA" baseline="0" dirty="0"/>
              <a:t> focus for their WP</a:t>
            </a:r>
            <a:endParaRPr lang="en-CA" dirty="0"/>
          </a:p>
        </p:txBody>
      </p:sp>
      <p:sp>
        <p:nvSpPr>
          <p:cNvPr id="4" name="Slide Number Placeholder 3"/>
          <p:cNvSpPr>
            <a:spLocks noGrp="1"/>
          </p:cNvSpPr>
          <p:nvPr>
            <p:ph type="sldNum" sz="quarter" idx="10"/>
          </p:nvPr>
        </p:nvSpPr>
        <p:spPr/>
        <p:txBody>
          <a:bodyPr/>
          <a:lstStyle/>
          <a:p>
            <a:fld id="{F2853233-3688-436A-BADF-C26CA9FCEECE}" type="slidenum">
              <a:rPr lang="en-CA" smtClean="0"/>
              <a:t>10</a:t>
            </a:fld>
            <a:endParaRPr lang="en-CA"/>
          </a:p>
        </p:txBody>
      </p:sp>
    </p:spTree>
    <p:extLst>
      <p:ext uri="{BB962C8B-B14F-4D97-AF65-F5344CB8AC3E}">
        <p14:creationId xmlns:p14="http://schemas.microsoft.com/office/powerpoint/2010/main" val="3777157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a:t>Q1. How would you rate your health</a:t>
            </a:r>
            <a:r>
              <a:rPr lang="en-US" dirty="0"/>
              <a:t>? Q1b. Can you tell me what you took into account?</a:t>
            </a:r>
            <a:endParaRPr lang="en-CA" dirty="0"/>
          </a:p>
          <a:p>
            <a:pPr marL="0" indent="0">
              <a:buNone/>
            </a:pPr>
            <a:r>
              <a:rPr lang="en-US" b="1" dirty="0"/>
              <a:t>Q2. Could you tell me, do you think that your income is sufficient to meet your needs?</a:t>
            </a:r>
            <a:r>
              <a:rPr lang="en-US" dirty="0"/>
              <a:t> Q2b. Can you tell me why you describe it in the way that you do? </a:t>
            </a:r>
            <a:endParaRPr lang="en-CA" dirty="0"/>
          </a:p>
          <a:p>
            <a:pPr marL="0" indent="0">
              <a:buNone/>
            </a:pPr>
            <a:r>
              <a:rPr lang="en-US" b="1" dirty="0"/>
              <a:t>Q3. : If I were to ask you about how you rate your function, how would you do this? </a:t>
            </a:r>
            <a:r>
              <a:rPr lang="en-US" dirty="0"/>
              <a:t>Q3b. Would you compare yourself to someone else? Someone younger? Older? An “ideal” you</a:t>
            </a:r>
            <a:endParaRPr lang="en-CA" dirty="0"/>
          </a:p>
          <a:p>
            <a:pPr marL="0" indent="0">
              <a:buNone/>
            </a:pPr>
            <a:r>
              <a:rPr lang="en-US" b="1" dirty="0"/>
              <a:t>Q4. W</a:t>
            </a:r>
            <a:r>
              <a:rPr lang="en-CA" b="1" dirty="0"/>
              <a:t>hen I say “aging well”, what comes to mind?  </a:t>
            </a:r>
            <a:r>
              <a:rPr lang="en-CA" dirty="0"/>
              <a:t>Q4b. Can you tell me about circumstances and experiences that have shaped your views? Prompt: For example, could you age well if you had a number of illnesses and/or how has having illnesses impacted your opportunities to “age well”. Q4c.  Do you think that your answers might have been different if you were a (man or woman)?Q4d. Do you think that your answers might have been different when you were younger? Prompt: For example, would you answer differently when you were 30-35, 40?</a:t>
            </a:r>
          </a:p>
          <a:p>
            <a:endParaRPr lang="en-CA" dirty="0"/>
          </a:p>
        </p:txBody>
      </p:sp>
      <p:sp>
        <p:nvSpPr>
          <p:cNvPr id="4" name="Slide Number Placeholder 3"/>
          <p:cNvSpPr>
            <a:spLocks noGrp="1"/>
          </p:cNvSpPr>
          <p:nvPr>
            <p:ph type="sldNum" sz="quarter" idx="10"/>
          </p:nvPr>
        </p:nvSpPr>
        <p:spPr/>
        <p:txBody>
          <a:bodyPr/>
          <a:lstStyle/>
          <a:p>
            <a:fld id="{F2853233-3688-436A-BADF-C26CA9FCEECE}" type="slidenum">
              <a:rPr lang="en-CA" smtClean="0"/>
              <a:t>11</a:t>
            </a:fld>
            <a:endParaRPr lang="en-CA"/>
          </a:p>
        </p:txBody>
      </p:sp>
    </p:spTree>
    <p:extLst>
      <p:ext uri="{BB962C8B-B14F-4D97-AF65-F5344CB8AC3E}">
        <p14:creationId xmlns:p14="http://schemas.microsoft.com/office/powerpoint/2010/main" val="25519117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Q5: What does the term disability meant to you?</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Q5b. How do you decide whether a change in function is a disability?</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CA"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Q6. </a:t>
            </a:r>
            <a:r>
              <a:rPr lang="en-US" sz="1200" kern="1200" dirty="0">
                <a:solidFill>
                  <a:schemeClr val="tx1"/>
                </a:solidFill>
                <a:effectLst/>
                <a:latin typeface="+mn-lt"/>
                <a:ea typeface="+mn-ea"/>
                <a:cs typeface="+mn-cs"/>
              </a:rPr>
              <a:t>Do you think that it is possible to age well with a disability?</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Q6b. If so, why.</a:t>
            </a:r>
            <a:endParaRPr lang="en-CA"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CA"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Q7. Do you have experiences of disability, for yourself or with people you are close to?</a:t>
            </a:r>
            <a:endParaRPr lang="en-CA"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Q7b. Can you describe one of these experiences?</a:t>
            </a:r>
            <a:endParaRPr lang="en-CA"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CA"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Q8. Why do you think that some people experience disabilities later in life, while others do not?</a:t>
            </a:r>
            <a:endParaRPr lang="en-CA"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Q8b. Do you think it makes a difference if you are a woman or a man? Why/why not?</a:t>
            </a:r>
            <a:endParaRPr lang="en-CA"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Q8c.  Do you think it makes a difference what income or sort of education people have? Why/why not?</a:t>
            </a:r>
            <a:endParaRPr lang="en-CA" sz="1200" kern="1200" dirty="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F2853233-3688-436A-BADF-C26CA9FCEECE}" type="slidenum">
              <a:rPr lang="en-CA" smtClean="0"/>
              <a:t>12</a:t>
            </a:fld>
            <a:endParaRPr lang="en-CA"/>
          </a:p>
        </p:txBody>
      </p:sp>
    </p:spTree>
    <p:extLst>
      <p:ext uri="{BB962C8B-B14F-4D97-AF65-F5344CB8AC3E}">
        <p14:creationId xmlns:p14="http://schemas.microsoft.com/office/powerpoint/2010/main" val="2153090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TBD</a:t>
            </a:r>
            <a:r>
              <a:rPr lang="en-US" sz="1200" kern="1200" baseline="0" dirty="0">
                <a:solidFill>
                  <a:schemeClr val="tx1"/>
                </a:solidFill>
                <a:effectLst/>
                <a:latin typeface="+mn-lt"/>
                <a:ea typeface="+mn-ea"/>
                <a:cs typeface="+mn-cs"/>
              </a:rPr>
              <a:t> – Ricardo’s team defining the wording</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Q9. Could you tell me what kinds of support people need in order to age well?</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Q9b. You mentioned [name support]. Could you see there being a challenge for people to get this sort of support? Why?</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Q9c: How are your relationships with people in your household a support/or not? Why? [Prompt: Do you think that living with someone impacts support? Why?] </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 10: Do your partnerships and/or social relationships support aging well? Why?</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Q10b. If you are giving or receiving care….?  Maybe this can be removed???</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CA" sz="1200" kern="1200" dirty="0">
              <a:solidFill>
                <a:schemeClr val="tx1"/>
              </a:solidFill>
              <a:effectLst/>
              <a:latin typeface="+mn-lt"/>
              <a:ea typeface="+mn-ea"/>
              <a:cs typeface="+mn-cs"/>
            </a:endParaRPr>
          </a:p>
          <a:p>
            <a:r>
              <a:rPr lang="en-US" sz="1200" strike="sngStrike" kern="1200" dirty="0">
                <a:solidFill>
                  <a:schemeClr val="tx1"/>
                </a:solidFill>
                <a:effectLst/>
                <a:latin typeface="+mn-lt"/>
                <a:ea typeface="+mn-ea"/>
                <a:cs typeface="+mn-cs"/>
              </a:rPr>
              <a:t>Q11. How are partnerships and/or social relationships important for providing care?</a:t>
            </a:r>
            <a:endParaRPr lang="en-CA" sz="1200" kern="1200" dirty="0">
              <a:solidFill>
                <a:schemeClr val="tx1"/>
              </a:solidFill>
              <a:effectLst/>
              <a:latin typeface="+mn-lt"/>
              <a:ea typeface="+mn-ea"/>
              <a:cs typeface="+mn-cs"/>
            </a:endParaRPr>
          </a:p>
          <a:p>
            <a:r>
              <a:rPr lang="en-US" sz="1200" u="none" strike="noStrike" kern="1200" dirty="0">
                <a:solidFill>
                  <a:schemeClr val="tx1"/>
                </a:solidFill>
                <a:effectLst/>
                <a:latin typeface="+mn-lt"/>
                <a:ea typeface="+mn-ea"/>
                <a:cs typeface="+mn-cs"/>
              </a:rPr>
              <a:t> </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Q11. How important do you think partnerships and social relationships are for receiving care and support, should one need it in older age?</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11b. Do you think that being a man or a woman makes a difference? Why?</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11c. Do you think that income or education makes a difference for the experience? Why?</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CA" sz="1200" kern="1200" dirty="0">
              <a:solidFill>
                <a:schemeClr val="tx1"/>
              </a:solidFill>
              <a:effectLst/>
              <a:latin typeface="+mn-lt"/>
              <a:ea typeface="+mn-ea"/>
              <a:cs typeface="+mn-cs"/>
            </a:endParaRPr>
          </a:p>
          <a:p>
            <a:r>
              <a:rPr lang="en-US" sz="1200" strike="sngStrike" kern="1200" dirty="0">
                <a:solidFill>
                  <a:schemeClr val="tx1"/>
                </a:solidFill>
                <a:effectLst/>
                <a:latin typeface="+mn-lt"/>
                <a:ea typeface="+mn-ea"/>
                <a:cs typeface="+mn-cs"/>
              </a:rPr>
              <a:t>Q12:  What effects has your social status had on your access to general support and access to care? </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Q12. Have there been life events that have led to your living arrangements, and that had an impact on your general support and access to care? (want to know about receiving care?)</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Q12b. Do you think that being a man or woman makes a difference for the experience?</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Q12c. Do you think is makes a difference what income people have? Why or why not?</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*consider income or education too?</a:t>
            </a:r>
            <a:endParaRPr lang="en-CA" sz="1200" kern="1200" dirty="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F2853233-3688-436A-BADF-C26CA9FCEECE}" type="slidenum">
              <a:rPr lang="en-CA" smtClean="0"/>
              <a:t>13</a:t>
            </a:fld>
            <a:endParaRPr lang="en-CA"/>
          </a:p>
        </p:txBody>
      </p:sp>
    </p:spTree>
    <p:extLst>
      <p:ext uri="{BB962C8B-B14F-4D97-AF65-F5344CB8AC3E}">
        <p14:creationId xmlns:p14="http://schemas.microsoft.com/office/powerpoint/2010/main" val="11633384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TBD</a:t>
            </a:r>
            <a:r>
              <a:rPr lang="en-US" sz="1200" kern="1200" baseline="0" dirty="0">
                <a:solidFill>
                  <a:schemeClr val="tx1"/>
                </a:solidFill>
                <a:effectLst/>
                <a:latin typeface="+mn-lt"/>
                <a:ea typeface="+mn-ea"/>
                <a:cs typeface="+mn-cs"/>
              </a:rPr>
              <a:t> – Ricardo’s team defining the wording</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Q9. Could you tell me what kinds of support people need in order to age well?</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Q9b. You mentioned [name support]. Could you see there being a challenge for people to get this sort of support? Why?</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Q9c: How are your relationships with people in your household a support/or not? Why? [Prompt: Do you think that living with someone impacts support? Why?] </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 10: Do your partnerships and/or social relationships support aging well? Why?</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Q10b. If you are giving or receiving care….?  Maybe this can be removed???</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CA" sz="1200" kern="1200" dirty="0">
              <a:solidFill>
                <a:schemeClr val="tx1"/>
              </a:solidFill>
              <a:effectLst/>
              <a:latin typeface="+mn-lt"/>
              <a:ea typeface="+mn-ea"/>
              <a:cs typeface="+mn-cs"/>
            </a:endParaRPr>
          </a:p>
          <a:p>
            <a:r>
              <a:rPr lang="en-US" sz="1200" strike="sngStrike" kern="1200" dirty="0">
                <a:solidFill>
                  <a:schemeClr val="tx1"/>
                </a:solidFill>
                <a:effectLst/>
                <a:latin typeface="+mn-lt"/>
                <a:ea typeface="+mn-ea"/>
                <a:cs typeface="+mn-cs"/>
              </a:rPr>
              <a:t>Q11. How are partnerships and/or social relationships important for providing care?</a:t>
            </a:r>
            <a:endParaRPr lang="en-CA" sz="1200" kern="1200" dirty="0">
              <a:solidFill>
                <a:schemeClr val="tx1"/>
              </a:solidFill>
              <a:effectLst/>
              <a:latin typeface="+mn-lt"/>
              <a:ea typeface="+mn-ea"/>
              <a:cs typeface="+mn-cs"/>
            </a:endParaRPr>
          </a:p>
          <a:p>
            <a:r>
              <a:rPr lang="en-US" sz="1200" u="none" strike="noStrike" kern="1200" dirty="0">
                <a:solidFill>
                  <a:schemeClr val="tx1"/>
                </a:solidFill>
                <a:effectLst/>
                <a:latin typeface="+mn-lt"/>
                <a:ea typeface="+mn-ea"/>
                <a:cs typeface="+mn-cs"/>
              </a:rPr>
              <a:t> </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Q11. How important do you think partnerships and social relationships are for receiving care and support, should one need it in older age?</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11b. Do you think that being a man or a woman makes a difference? Why?</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11c. Do you think that income or education makes a difference for the experience? Why?</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CA" sz="1200" kern="1200" dirty="0">
              <a:solidFill>
                <a:schemeClr val="tx1"/>
              </a:solidFill>
              <a:effectLst/>
              <a:latin typeface="+mn-lt"/>
              <a:ea typeface="+mn-ea"/>
              <a:cs typeface="+mn-cs"/>
            </a:endParaRPr>
          </a:p>
          <a:p>
            <a:r>
              <a:rPr lang="en-US" sz="1200" strike="sngStrike" kern="1200" dirty="0">
                <a:solidFill>
                  <a:schemeClr val="tx1"/>
                </a:solidFill>
                <a:effectLst/>
                <a:latin typeface="+mn-lt"/>
                <a:ea typeface="+mn-ea"/>
                <a:cs typeface="+mn-cs"/>
              </a:rPr>
              <a:t>Q12:  What effects has your social status had on your access to general support and access to care? </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Q12. Have there been life events that have led to your living arrangements, and that had an impact on your general support and access to care? (want to know about receiving care?)</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Q12b. Do you think that being a man or woman makes a difference for the experience?</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Q12c. Do you think is makes a difference what income people have? Why or why not?</a:t>
            </a:r>
            <a:endParaRPr lang="en-CA"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*consider income or education too?</a:t>
            </a:r>
            <a:endParaRPr lang="en-CA" sz="1200" kern="1200" dirty="0">
              <a:solidFill>
                <a:schemeClr val="tx1"/>
              </a:solidFill>
              <a:effectLst/>
              <a:latin typeface="+mn-lt"/>
              <a:ea typeface="+mn-ea"/>
              <a:cs typeface="+mn-cs"/>
            </a:endParaRPr>
          </a:p>
          <a:p>
            <a:endParaRPr lang="en-CA" dirty="0"/>
          </a:p>
        </p:txBody>
      </p:sp>
      <p:sp>
        <p:nvSpPr>
          <p:cNvPr id="4" name="Slide Number Placeholder 3"/>
          <p:cNvSpPr>
            <a:spLocks noGrp="1"/>
          </p:cNvSpPr>
          <p:nvPr>
            <p:ph type="sldNum" sz="quarter" idx="10"/>
          </p:nvPr>
        </p:nvSpPr>
        <p:spPr/>
        <p:txBody>
          <a:bodyPr/>
          <a:lstStyle/>
          <a:p>
            <a:fld id="{F2853233-3688-436A-BADF-C26CA9FCEECE}" type="slidenum">
              <a:rPr lang="en-CA" smtClean="0"/>
              <a:t>14</a:t>
            </a:fld>
            <a:endParaRPr lang="en-CA"/>
          </a:p>
        </p:txBody>
      </p:sp>
    </p:spTree>
    <p:extLst>
      <p:ext uri="{BB962C8B-B14F-4D97-AF65-F5344CB8AC3E}">
        <p14:creationId xmlns:p14="http://schemas.microsoft.com/office/powerpoint/2010/main" val="128348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Selma and Erika</a:t>
            </a:r>
            <a:r>
              <a:rPr lang="en-CA" baseline="0" dirty="0"/>
              <a:t> add their contact as well?</a:t>
            </a:r>
            <a:endParaRPr lang="en-CA" dirty="0"/>
          </a:p>
        </p:txBody>
      </p:sp>
      <p:sp>
        <p:nvSpPr>
          <p:cNvPr id="4" name="Slide Number Placeholder 3"/>
          <p:cNvSpPr>
            <a:spLocks noGrp="1"/>
          </p:cNvSpPr>
          <p:nvPr>
            <p:ph type="sldNum" sz="quarter" idx="10"/>
          </p:nvPr>
        </p:nvSpPr>
        <p:spPr/>
        <p:txBody>
          <a:bodyPr/>
          <a:lstStyle/>
          <a:p>
            <a:fld id="{F2853233-3688-436A-BADF-C26CA9FCEECE}" type="slidenum">
              <a:rPr lang="en-CA" smtClean="0"/>
              <a:t>17</a:t>
            </a:fld>
            <a:endParaRPr lang="en-CA"/>
          </a:p>
        </p:txBody>
      </p:sp>
    </p:spTree>
    <p:extLst>
      <p:ext uri="{BB962C8B-B14F-4D97-AF65-F5344CB8AC3E}">
        <p14:creationId xmlns:p14="http://schemas.microsoft.com/office/powerpoint/2010/main" val="737115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75F946-A6C6-974B-8BBA-5ADCD6638F9E}"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7EC80-1975-B148-87C9-187F175CF64B}" type="slidenum">
              <a:rPr lang="en-US" smtClean="0"/>
              <a:t>‹#›</a:t>
            </a:fld>
            <a:endParaRPr lang="en-US"/>
          </a:p>
        </p:txBody>
      </p:sp>
    </p:spTree>
    <p:extLst>
      <p:ext uri="{BB962C8B-B14F-4D97-AF65-F5344CB8AC3E}">
        <p14:creationId xmlns:p14="http://schemas.microsoft.com/office/powerpoint/2010/main" val="974566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75F946-A6C6-974B-8BBA-5ADCD6638F9E}"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7EC80-1975-B148-87C9-187F175CF64B}" type="slidenum">
              <a:rPr lang="en-US" smtClean="0"/>
              <a:t>‹#›</a:t>
            </a:fld>
            <a:endParaRPr lang="en-US"/>
          </a:p>
        </p:txBody>
      </p:sp>
    </p:spTree>
    <p:extLst>
      <p:ext uri="{BB962C8B-B14F-4D97-AF65-F5344CB8AC3E}">
        <p14:creationId xmlns:p14="http://schemas.microsoft.com/office/powerpoint/2010/main" val="107925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75F946-A6C6-974B-8BBA-5ADCD6638F9E}"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7EC80-1975-B148-87C9-187F175CF64B}" type="slidenum">
              <a:rPr lang="en-US" smtClean="0"/>
              <a:t>‹#›</a:t>
            </a:fld>
            <a:endParaRPr lang="en-US"/>
          </a:p>
        </p:txBody>
      </p:sp>
    </p:spTree>
    <p:extLst>
      <p:ext uri="{BB962C8B-B14F-4D97-AF65-F5344CB8AC3E}">
        <p14:creationId xmlns:p14="http://schemas.microsoft.com/office/powerpoint/2010/main" val="1446844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75F946-A6C6-974B-8BBA-5ADCD6638F9E}"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7EC80-1975-B148-87C9-187F175CF64B}" type="slidenum">
              <a:rPr lang="en-US" smtClean="0"/>
              <a:t>‹#›</a:t>
            </a:fld>
            <a:endParaRPr lang="en-US"/>
          </a:p>
        </p:txBody>
      </p:sp>
    </p:spTree>
    <p:extLst>
      <p:ext uri="{BB962C8B-B14F-4D97-AF65-F5344CB8AC3E}">
        <p14:creationId xmlns:p14="http://schemas.microsoft.com/office/powerpoint/2010/main" val="68512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75F946-A6C6-974B-8BBA-5ADCD6638F9E}" type="datetimeFigureOut">
              <a:rPr lang="en-US" smtClean="0"/>
              <a:t>5/4/2020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47EC80-1975-B148-87C9-187F175CF64B}" type="slidenum">
              <a:rPr lang="en-US" smtClean="0"/>
              <a:t>‹#›</a:t>
            </a:fld>
            <a:endParaRPr lang="en-US"/>
          </a:p>
        </p:txBody>
      </p:sp>
    </p:spTree>
    <p:extLst>
      <p:ext uri="{BB962C8B-B14F-4D97-AF65-F5344CB8AC3E}">
        <p14:creationId xmlns:p14="http://schemas.microsoft.com/office/powerpoint/2010/main" val="21079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75F946-A6C6-974B-8BBA-5ADCD6638F9E}"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7EC80-1975-B148-87C9-187F175CF64B}" type="slidenum">
              <a:rPr lang="en-US" smtClean="0"/>
              <a:t>‹#›</a:t>
            </a:fld>
            <a:endParaRPr lang="en-US"/>
          </a:p>
        </p:txBody>
      </p:sp>
    </p:spTree>
    <p:extLst>
      <p:ext uri="{BB962C8B-B14F-4D97-AF65-F5344CB8AC3E}">
        <p14:creationId xmlns:p14="http://schemas.microsoft.com/office/powerpoint/2010/main" val="2098880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75F946-A6C6-974B-8BBA-5ADCD6638F9E}" type="datetimeFigureOut">
              <a:rPr lang="en-US" smtClean="0"/>
              <a:t>5/4/2020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47EC80-1975-B148-87C9-187F175CF64B}" type="slidenum">
              <a:rPr lang="en-US" smtClean="0"/>
              <a:t>‹#›</a:t>
            </a:fld>
            <a:endParaRPr lang="en-US"/>
          </a:p>
        </p:txBody>
      </p:sp>
    </p:spTree>
    <p:extLst>
      <p:ext uri="{BB962C8B-B14F-4D97-AF65-F5344CB8AC3E}">
        <p14:creationId xmlns:p14="http://schemas.microsoft.com/office/powerpoint/2010/main" val="1317488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75F946-A6C6-974B-8BBA-5ADCD6638F9E}" type="datetimeFigureOut">
              <a:rPr lang="en-US" smtClean="0"/>
              <a:t>5/4/2020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47EC80-1975-B148-87C9-187F175CF64B}" type="slidenum">
              <a:rPr lang="en-US" smtClean="0"/>
              <a:t>‹#›</a:t>
            </a:fld>
            <a:endParaRPr lang="en-US"/>
          </a:p>
        </p:txBody>
      </p:sp>
    </p:spTree>
    <p:extLst>
      <p:ext uri="{BB962C8B-B14F-4D97-AF65-F5344CB8AC3E}">
        <p14:creationId xmlns:p14="http://schemas.microsoft.com/office/powerpoint/2010/main" val="330226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75F946-A6C6-974B-8BBA-5ADCD6638F9E}" type="datetimeFigureOut">
              <a:rPr lang="en-US" smtClean="0"/>
              <a:t>5/4/2020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47EC80-1975-B148-87C9-187F175CF64B}" type="slidenum">
              <a:rPr lang="en-US" smtClean="0"/>
              <a:t>‹#›</a:t>
            </a:fld>
            <a:endParaRPr lang="en-US"/>
          </a:p>
        </p:txBody>
      </p:sp>
    </p:spTree>
    <p:extLst>
      <p:ext uri="{BB962C8B-B14F-4D97-AF65-F5344CB8AC3E}">
        <p14:creationId xmlns:p14="http://schemas.microsoft.com/office/powerpoint/2010/main" val="1012654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75F946-A6C6-974B-8BBA-5ADCD6638F9E}"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7EC80-1975-B148-87C9-187F175CF64B}" type="slidenum">
              <a:rPr lang="en-US" smtClean="0"/>
              <a:t>‹#›</a:t>
            </a:fld>
            <a:endParaRPr lang="en-US"/>
          </a:p>
        </p:txBody>
      </p:sp>
    </p:spTree>
    <p:extLst>
      <p:ext uri="{BB962C8B-B14F-4D97-AF65-F5344CB8AC3E}">
        <p14:creationId xmlns:p14="http://schemas.microsoft.com/office/powerpoint/2010/main" val="884548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75F946-A6C6-974B-8BBA-5ADCD6638F9E}" type="datetimeFigureOut">
              <a:rPr lang="en-US" smtClean="0"/>
              <a:t>5/4/2020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47EC80-1975-B148-87C9-187F175CF64B}" type="slidenum">
              <a:rPr lang="en-US" smtClean="0"/>
              <a:t>‹#›</a:t>
            </a:fld>
            <a:endParaRPr lang="en-US"/>
          </a:p>
        </p:txBody>
      </p:sp>
    </p:spTree>
    <p:extLst>
      <p:ext uri="{BB962C8B-B14F-4D97-AF65-F5344CB8AC3E}">
        <p14:creationId xmlns:p14="http://schemas.microsoft.com/office/powerpoint/2010/main" val="1717591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75F946-A6C6-974B-8BBA-5ADCD6638F9E}" type="datetimeFigureOut">
              <a:rPr lang="en-US" smtClean="0"/>
              <a:t>5/4/2020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47EC80-1975-B148-87C9-187F175CF64B}" type="slidenum">
              <a:rPr lang="en-US" smtClean="0"/>
              <a:t>‹#›</a:t>
            </a:fld>
            <a:endParaRPr lang="en-US"/>
          </a:p>
        </p:txBody>
      </p:sp>
    </p:spTree>
    <p:extLst>
      <p:ext uri="{BB962C8B-B14F-4D97-AF65-F5344CB8AC3E}">
        <p14:creationId xmlns:p14="http://schemas.microsoft.com/office/powerpoint/2010/main" val="2304330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2988" y="2647949"/>
            <a:ext cx="7529512" cy="1724025"/>
          </a:xfrm>
        </p:spPr>
        <p:txBody>
          <a:bodyPr>
            <a:normAutofit fontScale="90000"/>
          </a:bodyPr>
          <a:lstStyle/>
          <a:p>
            <a:r>
              <a:rPr lang="en-US" dirty="0"/>
              <a:t>Understanding the views of older adults on ageing, health and gender: a qualitative study</a:t>
            </a:r>
          </a:p>
        </p:txBody>
      </p:sp>
      <p:sp>
        <p:nvSpPr>
          <p:cNvPr id="3" name="Subtitle 2"/>
          <p:cNvSpPr>
            <a:spLocks noGrp="1"/>
          </p:cNvSpPr>
          <p:nvPr>
            <p:ph type="subTitle" idx="1"/>
          </p:nvPr>
        </p:nvSpPr>
        <p:spPr>
          <a:xfrm>
            <a:off x="1142999" y="4559301"/>
            <a:ext cx="6858000" cy="1655762"/>
          </a:xfrm>
        </p:spPr>
        <p:txBody>
          <a:bodyPr>
            <a:normAutofit/>
          </a:bodyPr>
          <a:lstStyle/>
          <a:p>
            <a:r>
              <a:rPr lang="en-US" dirty="0"/>
              <a:t>Dr. Janet Jull, OT, PhD - Canada</a:t>
            </a:r>
          </a:p>
          <a:p>
            <a:r>
              <a:rPr lang="en-US" dirty="0"/>
              <a:t>Dr. Selma </a:t>
            </a:r>
            <a:r>
              <a:rPr lang="en-US" dirty="0" err="1" smtClean="0"/>
              <a:t>Kadi</a:t>
            </a:r>
            <a:r>
              <a:rPr lang="en-US" dirty="0" smtClean="0"/>
              <a:t>, PhD - </a:t>
            </a:r>
            <a:r>
              <a:rPr lang="en-US" dirty="0"/>
              <a:t>Austria</a:t>
            </a:r>
          </a:p>
          <a:p>
            <a:r>
              <a:rPr lang="en-US" dirty="0"/>
              <a:t>Erika Augustsson, MSc - Sweden</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1462" y="219076"/>
            <a:ext cx="4003431" cy="1423988"/>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67240" b="69454"/>
          <a:stretch/>
        </p:blipFill>
        <p:spPr>
          <a:xfrm>
            <a:off x="7031720" y="6215063"/>
            <a:ext cx="1938559" cy="642937"/>
          </a:xfrm>
          <a:prstGeom prst="rect">
            <a:avLst/>
          </a:prstGeom>
        </p:spPr>
      </p:pic>
    </p:spTree>
    <p:extLst>
      <p:ext uri="{BB962C8B-B14F-4D97-AF65-F5344CB8AC3E}">
        <p14:creationId xmlns:p14="http://schemas.microsoft.com/office/powerpoint/2010/main" val="979947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ormAutofit fontScale="90000"/>
          </a:bodyPr>
          <a:lstStyle/>
          <a:p>
            <a:r>
              <a:rPr lang="en-CA" dirty="0"/>
              <a:t/>
            </a:r>
            <a:br>
              <a:rPr lang="en-CA" dirty="0"/>
            </a:br>
            <a:r>
              <a:rPr lang="en-CA" b="1" dirty="0"/>
              <a:t>Methods</a:t>
            </a:r>
            <a:r>
              <a:rPr lang="en-CA" dirty="0"/>
              <a:t/>
            </a:r>
            <a:br>
              <a:rPr lang="en-CA" dirty="0"/>
            </a:br>
            <a:endParaRPr lang="en-CA" dirty="0"/>
          </a:p>
        </p:txBody>
      </p:sp>
      <p:sp>
        <p:nvSpPr>
          <p:cNvPr id="3" name="Content Placeholder 2"/>
          <p:cNvSpPr>
            <a:spLocks noGrp="1"/>
          </p:cNvSpPr>
          <p:nvPr>
            <p:ph idx="1"/>
          </p:nvPr>
        </p:nvSpPr>
        <p:spPr/>
        <p:txBody>
          <a:bodyPr/>
          <a:lstStyle/>
          <a:p>
            <a:r>
              <a:rPr lang="en-CA" dirty="0"/>
              <a:t>Interview questions cover three areas:</a:t>
            </a:r>
          </a:p>
          <a:p>
            <a:endParaRPr lang="en-CA" dirty="0"/>
          </a:p>
          <a:p>
            <a:pPr marL="0" lvl="0" indent="0">
              <a:buNone/>
            </a:pPr>
            <a:r>
              <a:rPr lang="en-US" dirty="0"/>
              <a:t>1) How do participants define “aging well”?</a:t>
            </a:r>
            <a:endParaRPr lang="en-CA" dirty="0"/>
          </a:p>
          <a:p>
            <a:pPr marL="0" lvl="0" indent="0">
              <a:buNone/>
            </a:pPr>
            <a:r>
              <a:rPr lang="en-US" dirty="0"/>
              <a:t>2) What factors impact/shape experiences of ageing well?</a:t>
            </a:r>
            <a:endParaRPr lang="en-CA" dirty="0"/>
          </a:p>
          <a:p>
            <a:pPr marL="0" lvl="0" indent="0">
              <a:buNone/>
            </a:pPr>
            <a:r>
              <a:rPr lang="en-US" dirty="0"/>
              <a:t>3) What are participant experiences with living and social arrangements and their impacts on aging, health and gender?  </a:t>
            </a:r>
            <a:endParaRPr lang="en-CA" dirty="0"/>
          </a:p>
          <a:p>
            <a:endParaRPr lang="en-CA" dirty="0"/>
          </a:p>
          <a:p>
            <a:pPr marL="0" indent="0">
              <a:buNone/>
            </a:pPr>
            <a:endParaRPr lang="en-CA" dirty="0"/>
          </a:p>
          <a:p>
            <a:pPr marL="0" indent="0">
              <a:buNone/>
            </a:pPr>
            <a:endParaRPr lang="en-CA" dirty="0"/>
          </a:p>
          <a:p>
            <a:endParaRPr lang="en-CA" dirty="0"/>
          </a:p>
          <a:p>
            <a:pPr lvl="1"/>
            <a:endParaRPr lang="en-CA"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963" y="28576"/>
            <a:ext cx="2457450" cy="874095"/>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r="67240" b="69454"/>
          <a:stretch/>
        </p:blipFill>
        <p:spPr>
          <a:xfrm>
            <a:off x="7031720" y="6176963"/>
            <a:ext cx="1938559" cy="681037"/>
          </a:xfrm>
          <a:prstGeom prst="rect">
            <a:avLst/>
          </a:prstGeom>
        </p:spPr>
      </p:pic>
    </p:spTree>
    <p:extLst>
      <p:ext uri="{BB962C8B-B14F-4D97-AF65-F5344CB8AC3E}">
        <p14:creationId xmlns:p14="http://schemas.microsoft.com/office/powerpoint/2010/main" val="2484298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945" y="525949"/>
            <a:ext cx="7886700" cy="1014093"/>
          </a:xfrm>
        </p:spPr>
        <p:txBody>
          <a:bodyPr>
            <a:normAutofit fontScale="90000"/>
          </a:bodyPr>
          <a:lstStyle/>
          <a:p>
            <a:r>
              <a:rPr lang="en-CA" b="1" dirty="0"/>
              <a:t/>
            </a:r>
            <a:br>
              <a:rPr lang="en-CA" b="1" dirty="0"/>
            </a:br>
            <a:r>
              <a:rPr lang="en-CA" b="1" dirty="0"/>
              <a:t>Interview questions: </a:t>
            </a:r>
            <a:r>
              <a:rPr lang="en-US" sz="3100" dirty="0"/>
              <a:t>1) How do participants define “aging well”?</a:t>
            </a:r>
            <a:r>
              <a:rPr lang="en-CA" dirty="0"/>
              <a:t/>
            </a:r>
            <a:br>
              <a:rPr lang="en-CA" dirty="0"/>
            </a:br>
            <a:endParaRPr lang="en-CA" b="1" dirty="0"/>
          </a:p>
        </p:txBody>
      </p:sp>
      <p:sp>
        <p:nvSpPr>
          <p:cNvPr id="3" name="Content Placeholder 2"/>
          <p:cNvSpPr>
            <a:spLocks noGrp="1"/>
          </p:cNvSpPr>
          <p:nvPr>
            <p:ph idx="1"/>
          </p:nvPr>
        </p:nvSpPr>
        <p:spPr>
          <a:xfrm>
            <a:off x="288758" y="1700463"/>
            <a:ext cx="8518358" cy="4924925"/>
          </a:xfrm>
        </p:spPr>
        <p:txBody>
          <a:bodyPr>
            <a:normAutofit fontScale="92500" lnSpcReduction="10000"/>
          </a:bodyPr>
          <a:lstStyle/>
          <a:p>
            <a:pPr marL="0" indent="0">
              <a:buNone/>
            </a:pPr>
            <a:r>
              <a:rPr lang="en-US" b="1" dirty="0"/>
              <a:t>Q1. </a:t>
            </a:r>
            <a:r>
              <a:rPr lang="en-US" dirty="0"/>
              <a:t>How would you rate your health? </a:t>
            </a:r>
            <a:r>
              <a:rPr lang="en-US" b="1" dirty="0"/>
              <a:t>Q1b. </a:t>
            </a:r>
            <a:r>
              <a:rPr lang="en-US" dirty="0"/>
              <a:t>Can you tell me what you took into account?</a:t>
            </a:r>
            <a:endParaRPr lang="en-CA" dirty="0"/>
          </a:p>
          <a:p>
            <a:pPr marL="0" indent="0">
              <a:buNone/>
            </a:pPr>
            <a:r>
              <a:rPr lang="en-US" b="1" dirty="0"/>
              <a:t>Q2. </a:t>
            </a:r>
            <a:r>
              <a:rPr lang="en-US" dirty="0"/>
              <a:t>Could you tell me, do you think that your income is sufficient to meet your needs? </a:t>
            </a:r>
            <a:r>
              <a:rPr lang="en-US" b="1" dirty="0"/>
              <a:t>Q2b. </a:t>
            </a:r>
            <a:r>
              <a:rPr lang="en-US" dirty="0"/>
              <a:t>Can you tell me why you describe it in the way that you do? </a:t>
            </a:r>
            <a:endParaRPr lang="en-CA" dirty="0"/>
          </a:p>
          <a:p>
            <a:pPr marL="0" indent="0">
              <a:buNone/>
            </a:pPr>
            <a:r>
              <a:rPr lang="en-US" b="1" dirty="0" smtClean="0"/>
              <a:t>Q3. </a:t>
            </a:r>
            <a:r>
              <a:rPr lang="en-US" dirty="0" smtClean="0"/>
              <a:t>If </a:t>
            </a:r>
            <a:r>
              <a:rPr lang="en-US" dirty="0"/>
              <a:t>I were to ask you about how you rate your function, how would you do this? </a:t>
            </a:r>
            <a:r>
              <a:rPr lang="en-US" b="1" dirty="0"/>
              <a:t>Q3b. </a:t>
            </a:r>
            <a:r>
              <a:rPr lang="en-US" dirty="0"/>
              <a:t>Would you compare yourself to someone else? Someone younger? Older? An “ideal” you</a:t>
            </a:r>
            <a:endParaRPr lang="en-CA" dirty="0"/>
          </a:p>
          <a:p>
            <a:pPr marL="0" indent="0">
              <a:buNone/>
            </a:pPr>
            <a:r>
              <a:rPr lang="en-US" b="1" dirty="0"/>
              <a:t>Q4. </a:t>
            </a:r>
            <a:r>
              <a:rPr lang="en-US" dirty="0"/>
              <a:t>W</a:t>
            </a:r>
            <a:r>
              <a:rPr lang="en-CA" dirty="0"/>
              <a:t>hen I say “aging well”, what comes to mind?  </a:t>
            </a:r>
            <a:r>
              <a:rPr lang="en-CA" b="1" dirty="0"/>
              <a:t>Q4b. </a:t>
            </a:r>
            <a:r>
              <a:rPr lang="en-CA" dirty="0"/>
              <a:t>Can you tell me about circumstances and experiences that have shaped your views? </a:t>
            </a:r>
            <a:r>
              <a:rPr lang="en-CA" b="1" dirty="0"/>
              <a:t>Q4c.  </a:t>
            </a:r>
            <a:r>
              <a:rPr lang="en-CA" dirty="0"/>
              <a:t>Do you think that your answers might have been different if you were a (man or woman)?</a:t>
            </a:r>
            <a:r>
              <a:rPr lang="en-CA" b="1" dirty="0"/>
              <a:t>Q4d. </a:t>
            </a:r>
            <a:r>
              <a:rPr lang="en-CA" dirty="0"/>
              <a:t>Do you think that your answers might have been different when you were younger? </a:t>
            </a:r>
          </a:p>
          <a:p>
            <a:pPr marL="0" indent="0">
              <a:buNone/>
            </a:pPr>
            <a:endParaRPr lang="en-CA" dirty="0"/>
          </a:p>
          <a:p>
            <a:endParaRPr lang="en-CA" dirty="0"/>
          </a:p>
          <a:p>
            <a:pPr lvl="1"/>
            <a:endParaRPr lang="en-CA"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963" y="28576"/>
            <a:ext cx="2457450" cy="874095"/>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r="67240" b="69454"/>
          <a:stretch/>
        </p:blipFill>
        <p:spPr>
          <a:xfrm>
            <a:off x="7320478" y="6421301"/>
            <a:ext cx="1938559" cy="681037"/>
          </a:xfrm>
          <a:prstGeom prst="rect">
            <a:avLst/>
          </a:prstGeom>
        </p:spPr>
      </p:pic>
    </p:spTree>
    <p:extLst>
      <p:ext uri="{BB962C8B-B14F-4D97-AF65-F5344CB8AC3E}">
        <p14:creationId xmlns:p14="http://schemas.microsoft.com/office/powerpoint/2010/main" val="4156552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945" y="525949"/>
            <a:ext cx="7886700" cy="1014093"/>
          </a:xfrm>
        </p:spPr>
        <p:txBody>
          <a:bodyPr>
            <a:normAutofit fontScale="90000"/>
          </a:bodyPr>
          <a:lstStyle/>
          <a:p>
            <a:r>
              <a:rPr lang="en-CA" b="1" dirty="0"/>
              <a:t/>
            </a:r>
            <a:br>
              <a:rPr lang="en-CA" b="1" dirty="0"/>
            </a:br>
            <a:r>
              <a:rPr lang="en-CA" b="1" dirty="0"/>
              <a:t>Interview questions: </a:t>
            </a:r>
            <a:r>
              <a:rPr lang="en-US" sz="3100" dirty="0"/>
              <a:t>2) What factors impact/shape experiences of ageing well?</a:t>
            </a:r>
            <a:r>
              <a:rPr lang="en-CA" sz="3100" dirty="0"/>
              <a:t/>
            </a:r>
            <a:br>
              <a:rPr lang="en-CA" sz="3100" dirty="0"/>
            </a:br>
            <a:endParaRPr lang="en-CA" sz="3100" b="1" dirty="0"/>
          </a:p>
        </p:txBody>
      </p:sp>
      <p:sp>
        <p:nvSpPr>
          <p:cNvPr id="3" name="Content Placeholder 2"/>
          <p:cNvSpPr>
            <a:spLocks noGrp="1"/>
          </p:cNvSpPr>
          <p:nvPr>
            <p:ph idx="1"/>
          </p:nvPr>
        </p:nvSpPr>
        <p:spPr>
          <a:xfrm>
            <a:off x="288758" y="1700463"/>
            <a:ext cx="8518358" cy="4924925"/>
          </a:xfrm>
        </p:spPr>
        <p:txBody>
          <a:bodyPr>
            <a:normAutofit fontScale="92500"/>
          </a:bodyPr>
          <a:lstStyle/>
          <a:p>
            <a:pPr marL="0" indent="0">
              <a:buNone/>
            </a:pPr>
            <a:r>
              <a:rPr lang="en-US" b="1" dirty="0"/>
              <a:t>Q5: </a:t>
            </a:r>
            <a:r>
              <a:rPr lang="en-US" dirty="0"/>
              <a:t>What does the term disability meant to you?</a:t>
            </a:r>
            <a:r>
              <a:rPr lang="en-CA" dirty="0"/>
              <a:t> </a:t>
            </a:r>
            <a:r>
              <a:rPr lang="en-US" b="1" dirty="0"/>
              <a:t>Q5b. </a:t>
            </a:r>
            <a:r>
              <a:rPr lang="en-US" dirty="0"/>
              <a:t>How do you decide whether a change in function is a disability? </a:t>
            </a:r>
            <a:endParaRPr lang="en-CA" dirty="0"/>
          </a:p>
          <a:p>
            <a:pPr marL="0" indent="0">
              <a:buNone/>
            </a:pPr>
            <a:r>
              <a:rPr lang="en-GB" b="1" dirty="0"/>
              <a:t>Q6. </a:t>
            </a:r>
            <a:r>
              <a:rPr lang="en-US" dirty="0"/>
              <a:t>Do you think that it is possible to age well with a disability?</a:t>
            </a:r>
            <a:r>
              <a:rPr lang="en-CA" dirty="0"/>
              <a:t> </a:t>
            </a:r>
            <a:r>
              <a:rPr lang="en-US" b="1" dirty="0"/>
              <a:t>Q6b. </a:t>
            </a:r>
            <a:r>
              <a:rPr lang="en-US" dirty="0"/>
              <a:t>If so, why.</a:t>
            </a:r>
            <a:endParaRPr lang="en-CA" dirty="0"/>
          </a:p>
          <a:p>
            <a:pPr marL="0" indent="0">
              <a:buNone/>
            </a:pPr>
            <a:r>
              <a:rPr lang="en-GB" b="1" dirty="0"/>
              <a:t>Q7. </a:t>
            </a:r>
            <a:r>
              <a:rPr lang="en-GB" dirty="0"/>
              <a:t>Do you have experiences of disability, for yourself or with people you are close to?</a:t>
            </a:r>
            <a:r>
              <a:rPr lang="en-CA" dirty="0"/>
              <a:t> </a:t>
            </a:r>
            <a:r>
              <a:rPr lang="en-GB" b="1" dirty="0"/>
              <a:t>Q7b. </a:t>
            </a:r>
            <a:r>
              <a:rPr lang="en-GB" dirty="0"/>
              <a:t>Can you describe one of these experiences?</a:t>
            </a:r>
            <a:endParaRPr lang="en-CA" dirty="0"/>
          </a:p>
          <a:p>
            <a:pPr marL="0" indent="0">
              <a:buNone/>
            </a:pPr>
            <a:r>
              <a:rPr lang="en-GB" b="1" dirty="0"/>
              <a:t>Q8. </a:t>
            </a:r>
            <a:r>
              <a:rPr lang="en-GB" dirty="0"/>
              <a:t>Why do you think that some people experience disabilities later in life, while others do not?</a:t>
            </a:r>
            <a:r>
              <a:rPr lang="en-CA" dirty="0"/>
              <a:t> </a:t>
            </a:r>
            <a:r>
              <a:rPr lang="en-GB" b="1" dirty="0"/>
              <a:t>Q8b. </a:t>
            </a:r>
            <a:r>
              <a:rPr lang="en-GB" dirty="0"/>
              <a:t>Do you think it makes a difference if you are a woman or a man? Why/why not?</a:t>
            </a:r>
            <a:r>
              <a:rPr lang="en-CA" dirty="0"/>
              <a:t> </a:t>
            </a:r>
            <a:r>
              <a:rPr lang="en-GB" b="1" dirty="0"/>
              <a:t>Q8c.</a:t>
            </a:r>
            <a:r>
              <a:rPr lang="en-GB" dirty="0"/>
              <a:t>  Do you think it makes a difference what income or sort of education people have? Why/why not?</a:t>
            </a:r>
            <a:endParaRPr lang="en-CA" dirty="0"/>
          </a:p>
          <a:p>
            <a:pPr marL="0" indent="0">
              <a:buNone/>
            </a:pPr>
            <a:endParaRPr lang="en-CA" dirty="0"/>
          </a:p>
          <a:p>
            <a:endParaRPr lang="en-CA" dirty="0"/>
          </a:p>
          <a:p>
            <a:pPr lvl="1"/>
            <a:endParaRPr lang="en-CA"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963" y="28576"/>
            <a:ext cx="2457450" cy="874095"/>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r="67240" b="69454"/>
          <a:stretch/>
        </p:blipFill>
        <p:spPr>
          <a:xfrm>
            <a:off x="7448815" y="6416839"/>
            <a:ext cx="1938559" cy="681037"/>
          </a:xfrm>
          <a:prstGeom prst="rect">
            <a:avLst/>
          </a:prstGeom>
        </p:spPr>
      </p:pic>
    </p:spTree>
    <p:extLst>
      <p:ext uri="{BB962C8B-B14F-4D97-AF65-F5344CB8AC3E}">
        <p14:creationId xmlns:p14="http://schemas.microsoft.com/office/powerpoint/2010/main" val="242569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945" y="712591"/>
            <a:ext cx="7886700" cy="1014093"/>
          </a:xfrm>
        </p:spPr>
        <p:txBody>
          <a:bodyPr>
            <a:normAutofit fontScale="90000"/>
          </a:bodyPr>
          <a:lstStyle/>
          <a:p>
            <a:r>
              <a:rPr lang="en-CA" b="1" dirty="0"/>
              <a:t/>
            </a:r>
            <a:br>
              <a:rPr lang="en-CA" b="1" dirty="0"/>
            </a:br>
            <a:r>
              <a:rPr lang="en-CA" b="1" dirty="0"/>
              <a:t>Interview questions: </a:t>
            </a:r>
            <a:r>
              <a:rPr lang="en-US" sz="2700" dirty="0"/>
              <a:t>3) What are participant experiences with living and social arrangements and their impacts on aging, health and gender? </a:t>
            </a:r>
            <a:r>
              <a:rPr lang="en-CA" dirty="0"/>
              <a:t/>
            </a:r>
            <a:br>
              <a:rPr lang="en-CA" dirty="0"/>
            </a:br>
            <a:endParaRPr lang="en-CA" b="1" dirty="0"/>
          </a:p>
        </p:txBody>
      </p:sp>
      <p:sp>
        <p:nvSpPr>
          <p:cNvPr id="3" name="Content Placeholder 2"/>
          <p:cNvSpPr>
            <a:spLocks noGrp="1"/>
          </p:cNvSpPr>
          <p:nvPr>
            <p:ph idx="1"/>
          </p:nvPr>
        </p:nvSpPr>
        <p:spPr>
          <a:xfrm>
            <a:off x="288758" y="1913397"/>
            <a:ext cx="8518358" cy="4604084"/>
          </a:xfrm>
        </p:spPr>
        <p:txBody>
          <a:bodyPr>
            <a:noAutofit/>
          </a:bodyPr>
          <a:lstStyle/>
          <a:p>
            <a:pPr marL="0" indent="0">
              <a:buNone/>
            </a:pPr>
            <a:r>
              <a:rPr lang="en-US" sz="2000" b="1" dirty="0"/>
              <a:t>Q9. </a:t>
            </a:r>
            <a:r>
              <a:rPr lang="en-US" sz="2000" dirty="0"/>
              <a:t>Could you tell me what kinds of support people need in order to age well?</a:t>
            </a:r>
            <a:r>
              <a:rPr lang="en-CA" sz="2000" b="1" dirty="0"/>
              <a:t> </a:t>
            </a:r>
            <a:r>
              <a:rPr lang="en-US" sz="2000" b="1" dirty="0"/>
              <a:t>Q9b. </a:t>
            </a:r>
            <a:r>
              <a:rPr lang="en-US" sz="2000" dirty="0"/>
              <a:t>You mentioned [name support]. Could you see there being a challenge for people to get this sort of support? Why?</a:t>
            </a:r>
            <a:r>
              <a:rPr lang="en-CA" sz="2000" dirty="0"/>
              <a:t> </a:t>
            </a:r>
            <a:r>
              <a:rPr lang="en-US" sz="2000" b="1" dirty="0" smtClean="0"/>
              <a:t>Q9c. </a:t>
            </a:r>
            <a:r>
              <a:rPr lang="en-US" sz="2000" dirty="0"/>
              <a:t>How are your relationships with people in your household a support/or not? Why? [Prompt: Do you think that living with someone impacts support? Why?] </a:t>
            </a:r>
            <a:endParaRPr lang="en-CA" sz="2000" dirty="0"/>
          </a:p>
          <a:p>
            <a:pPr marL="0" indent="0">
              <a:buNone/>
            </a:pPr>
            <a:r>
              <a:rPr lang="en-US" sz="2000" b="1" dirty="0"/>
              <a:t>Q </a:t>
            </a:r>
            <a:r>
              <a:rPr lang="en-US" sz="2000" b="1" dirty="0" smtClean="0"/>
              <a:t>10. </a:t>
            </a:r>
            <a:r>
              <a:rPr lang="en-US" sz="2000" dirty="0" smtClean="0"/>
              <a:t>Do </a:t>
            </a:r>
            <a:r>
              <a:rPr lang="en-US" sz="2000" dirty="0"/>
              <a:t>your partnerships and/or social relationships support aging well? </a:t>
            </a:r>
            <a:r>
              <a:rPr lang="en-US" sz="2000" b="1" dirty="0" smtClean="0"/>
              <a:t>Q10b. </a:t>
            </a:r>
            <a:r>
              <a:rPr lang="en-US" sz="2000" dirty="0" smtClean="0"/>
              <a:t>Why/why </a:t>
            </a:r>
            <a:r>
              <a:rPr lang="en-US" sz="2000" dirty="0"/>
              <a:t>not?</a:t>
            </a:r>
            <a:endParaRPr lang="en-CA" sz="2000" dirty="0"/>
          </a:p>
          <a:p>
            <a:pPr marL="0" indent="0">
              <a:buNone/>
            </a:pPr>
            <a:r>
              <a:rPr lang="en-US" sz="2000" b="1" dirty="0"/>
              <a:t>Q11. </a:t>
            </a:r>
            <a:r>
              <a:rPr lang="en-US" sz="2000" dirty="0"/>
              <a:t>How important do you think partnerships and social relationships are for receiving care and support, should one need it in older age?</a:t>
            </a:r>
            <a:r>
              <a:rPr lang="en-CA" sz="2000" dirty="0"/>
              <a:t> </a:t>
            </a:r>
            <a:r>
              <a:rPr lang="en-CA" sz="2000" b="1" dirty="0" smtClean="0"/>
              <a:t>Q</a:t>
            </a:r>
            <a:r>
              <a:rPr lang="en-US" sz="2000" b="1" dirty="0" smtClean="0"/>
              <a:t>11b</a:t>
            </a:r>
            <a:r>
              <a:rPr lang="en-US" sz="2000" dirty="0"/>
              <a:t>. Do you think that being a man or a woman makes a difference? Why?</a:t>
            </a:r>
            <a:r>
              <a:rPr lang="en-CA" sz="2000" dirty="0"/>
              <a:t> </a:t>
            </a:r>
            <a:r>
              <a:rPr lang="en-CA" sz="2000" b="1" dirty="0" smtClean="0"/>
              <a:t>Q</a:t>
            </a:r>
            <a:r>
              <a:rPr lang="en-US" sz="2000" b="1" dirty="0" smtClean="0"/>
              <a:t>11c</a:t>
            </a:r>
            <a:r>
              <a:rPr lang="en-US" sz="2000" b="1" dirty="0"/>
              <a:t>. </a:t>
            </a:r>
            <a:r>
              <a:rPr lang="en-US" sz="2000" dirty="0"/>
              <a:t>Do you think that income or education makes a difference for the experience? Why?</a:t>
            </a:r>
            <a:endParaRPr lang="en-CA" sz="2000" dirty="0"/>
          </a:p>
          <a:p>
            <a:pPr marL="0" indent="0">
              <a:buNone/>
            </a:pPr>
            <a:r>
              <a:rPr lang="en-US" sz="2000" b="1" dirty="0"/>
              <a:t>Q12. </a:t>
            </a:r>
            <a:r>
              <a:rPr lang="en-US" sz="2000" dirty="0"/>
              <a:t>Have there been life events that have led to your living arrangements, and that had an impact on your general support and access to care?</a:t>
            </a:r>
            <a:r>
              <a:rPr lang="en-CA" sz="2000" dirty="0"/>
              <a:t> </a:t>
            </a:r>
            <a:r>
              <a:rPr lang="en-US" sz="2000" b="1" dirty="0"/>
              <a:t>Q12b. </a:t>
            </a:r>
            <a:r>
              <a:rPr lang="en-US" sz="2000" dirty="0"/>
              <a:t>Do you think that being a man or woman makes a difference for the experience?</a:t>
            </a:r>
            <a:r>
              <a:rPr lang="en-CA" sz="2000" dirty="0"/>
              <a:t> </a:t>
            </a:r>
            <a:r>
              <a:rPr lang="en-US" sz="2000" b="1" dirty="0"/>
              <a:t>Q12c. </a:t>
            </a:r>
            <a:r>
              <a:rPr lang="en-US" sz="2000" dirty="0"/>
              <a:t>Do you think is makes a difference what income people have? Why or why not</a:t>
            </a:r>
            <a:r>
              <a:rPr lang="en-US" sz="2000" dirty="0" smtClean="0"/>
              <a:t>?</a:t>
            </a:r>
            <a:endParaRPr lang="en-US" sz="2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963" y="28576"/>
            <a:ext cx="2457450" cy="874095"/>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r="67240" b="69454"/>
          <a:stretch/>
        </p:blipFill>
        <p:spPr>
          <a:xfrm>
            <a:off x="7205441" y="6363675"/>
            <a:ext cx="1938559" cy="681037"/>
          </a:xfrm>
          <a:prstGeom prst="rect">
            <a:avLst/>
          </a:prstGeom>
        </p:spPr>
      </p:pic>
    </p:spTree>
    <p:extLst>
      <p:ext uri="{BB962C8B-B14F-4D97-AF65-F5344CB8AC3E}">
        <p14:creationId xmlns:p14="http://schemas.microsoft.com/office/powerpoint/2010/main" val="2943191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0945" y="712591"/>
            <a:ext cx="7886700" cy="1014093"/>
          </a:xfrm>
        </p:spPr>
        <p:txBody>
          <a:bodyPr>
            <a:normAutofit fontScale="90000"/>
          </a:bodyPr>
          <a:lstStyle/>
          <a:p>
            <a:r>
              <a:rPr lang="en-CA" b="1" dirty="0"/>
              <a:t/>
            </a:r>
            <a:br>
              <a:rPr lang="en-CA" b="1" dirty="0"/>
            </a:br>
            <a:r>
              <a:rPr lang="en-CA" b="1" dirty="0"/>
              <a:t>Interview questions: </a:t>
            </a:r>
            <a:r>
              <a:rPr lang="en-US" sz="2700" dirty="0"/>
              <a:t>3) What are participant experiences with living and social arrangements and their impacts on aging, health and gender? </a:t>
            </a:r>
            <a:r>
              <a:rPr lang="en-CA" dirty="0"/>
              <a:t/>
            </a:r>
            <a:br>
              <a:rPr lang="en-CA" dirty="0"/>
            </a:br>
            <a:endParaRPr lang="en-CA" b="1" dirty="0"/>
          </a:p>
        </p:txBody>
      </p:sp>
      <p:sp>
        <p:nvSpPr>
          <p:cNvPr id="3" name="Content Placeholder 2"/>
          <p:cNvSpPr>
            <a:spLocks noGrp="1"/>
          </p:cNvSpPr>
          <p:nvPr>
            <p:ph idx="1"/>
          </p:nvPr>
        </p:nvSpPr>
        <p:spPr>
          <a:xfrm>
            <a:off x="288758" y="1913397"/>
            <a:ext cx="8518358" cy="4604084"/>
          </a:xfrm>
        </p:spPr>
        <p:txBody>
          <a:bodyPr>
            <a:noAutofit/>
          </a:bodyPr>
          <a:lstStyle/>
          <a:p>
            <a:pPr marL="0" indent="0">
              <a:buNone/>
            </a:pPr>
            <a:endParaRPr lang="en-US" b="1" dirty="0" smtClean="0"/>
          </a:p>
          <a:p>
            <a:pPr marL="0" indent="0">
              <a:buNone/>
            </a:pPr>
            <a:endParaRPr lang="en-US" b="1" dirty="0"/>
          </a:p>
          <a:p>
            <a:pPr marL="0" indent="0">
              <a:buNone/>
            </a:pPr>
            <a:r>
              <a:rPr lang="en-US" b="1" dirty="0" smtClean="0"/>
              <a:t>Q13</a:t>
            </a:r>
            <a:r>
              <a:rPr lang="en-US" b="1" dirty="0"/>
              <a:t>. </a:t>
            </a:r>
            <a:r>
              <a:rPr lang="en-US" dirty="0"/>
              <a:t>As people have been more isolated, there has been a greater focus on caregiving and receiving. Do you think your answers [in our interview] would have been different before the pandemic?</a:t>
            </a:r>
            <a:endParaRPr lang="en-CA" dirty="0"/>
          </a:p>
          <a:p>
            <a:pPr marL="0" indent="0">
              <a:buNone/>
            </a:pPr>
            <a:endParaRPr lang="en-US" sz="16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963" y="28576"/>
            <a:ext cx="2457450" cy="874095"/>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r="67240" b="69454"/>
          <a:stretch/>
        </p:blipFill>
        <p:spPr>
          <a:xfrm>
            <a:off x="7205441" y="6363675"/>
            <a:ext cx="1938559" cy="681037"/>
          </a:xfrm>
          <a:prstGeom prst="rect">
            <a:avLst/>
          </a:prstGeom>
        </p:spPr>
      </p:pic>
    </p:spTree>
    <p:extLst>
      <p:ext uri="{BB962C8B-B14F-4D97-AF65-F5344CB8AC3E}">
        <p14:creationId xmlns:p14="http://schemas.microsoft.com/office/powerpoint/2010/main" val="4171135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lstStyle/>
          <a:p>
            <a:r>
              <a:rPr lang="en-CA" b="1" dirty="0"/>
              <a:t>Conclusion</a:t>
            </a:r>
          </a:p>
        </p:txBody>
      </p:sp>
      <p:sp>
        <p:nvSpPr>
          <p:cNvPr id="3" name="Content Placeholder 2"/>
          <p:cNvSpPr>
            <a:spLocks noGrp="1"/>
          </p:cNvSpPr>
          <p:nvPr>
            <p:ph idx="1"/>
          </p:nvPr>
        </p:nvSpPr>
        <p:spPr>
          <a:xfrm>
            <a:off x="628650" y="1825625"/>
            <a:ext cx="7886700" cy="4655386"/>
          </a:xfrm>
        </p:spPr>
        <p:txBody>
          <a:bodyPr>
            <a:normAutofit fontScale="92500" lnSpcReduction="10000"/>
          </a:bodyPr>
          <a:lstStyle/>
          <a:p>
            <a:pPr marL="0" lvl="0" indent="0">
              <a:buNone/>
            </a:pPr>
            <a:r>
              <a:rPr lang="en-CA" sz="4400" dirty="0"/>
              <a:t>Findings are anticipated to: </a:t>
            </a:r>
          </a:p>
          <a:p>
            <a:pPr marL="742950" lvl="0" indent="-742950">
              <a:buAutoNum type="arabicParenR"/>
            </a:pPr>
            <a:r>
              <a:rPr lang="en-US" sz="4400" dirty="0"/>
              <a:t>Define participant views on “aging well”,</a:t>
            </a:r>
          </a:p>
          <a:p>
            <a:pPr marL="742950" lvl="0" indent="-742950">
              <a:buAutoNum type="arabicParenR"/>
            </a:pPr>
            <a:r>
              <a:rPr lang="en-US" sz="4400" dirty="0"/>
              <a:t>Identify factors that impact experiences of ageing well, and</a:t>
            </a:r>
            <a:endParaRPr lang="en-CA" sz="4400" dirty="0"/>
          </a:p>
          <a:p>
            <a:pPr marL="742950" lvl="0" indent="-742950">
              <a:buAutoNum type="arabicParenR"/>
            </a:pPr>
            <a:r>
              <a:rPr lang="en-CA" sz="4400" dirty="0"/>
              <a:t>Explore the</a:t>
            </a:r>
            <a:r>
              <a:rPr lang="en-US" sz="4400" dirty="0"/>
              <a:t> impacts of social arrangements on aging, health and gender.</a:t>
            </a:r>
            <a:endParaRPr lang="en-C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963" y="28576"/>
            <a:ext cx="2457450" cy="87409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67240" b="69454"/>
          <a:stretch/>
        </p:blipFill>
        <p:spPr>
          <a:xfrm>
            <a:off x="7031720" y="6176963"/>
            <a:ext cx="1938559" cy="681037"/>
          </a:xfrm>
          <a:prstGeom prst="rect">
            <a:avLst/>
          </a:prstGeom>
        </p:spPr>
      </p:pic>
    </p:spTree>
    <p:extLst>
      <p:ext uri="{BB962C8B-B14F-4D97-AF65-F5344CB8AC3E}">
        <p14:creationId xmlns:p14="http://schemas.microsoft.com/office/powerpoint/2010/main" val="6966512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46101"/>
            <a:ext cx="7886700" cy="1325563"/>
          </a:xfrm>
        </p:spPr>
        <p:txBody>
          <a:bodyPr/>
          <a:lstStyle/>
          <a:p>
            <a:r>
              <a:rPr lang="en-CA" b="1" dirty="0"/>
              <a:t>Discussion</a:t>
            </a:r>
          </a:p>
        </p:txBody>
      </p:sp>
      <p:sp>
        <p:nvSpPr>
          <p:cNvPr id="3" name="Content Placeholder 2"/>
          <p:cNvSpPr>
            <a:spLocks noGrp="1"/>
          </p:cNvSpPr>
          <p:nvPr>
            <p:ph idx="1"/>
          </p:nvPr>
        </p:nvSpPr>
        <p:spPr>
          <a:xfrm>
            <a:off x="504825" y="1690689"/>
            <a:ext cx="7886700" cy="4351338"/>
          </a:xfrm>
        </p:spPr>
        <p:txBody>
          <a:bodyPr/>
          <a:lstStyle/>
          <a:p>
            <a:endParaRPr lang="en-CA" dirty="0"/>
          </a:p>
          <a:p>
            <a:pPr marL="0" indent="0">
              <a:buNone/>
            </a:pPr>
            <a:endParaRPr lang="en-CA" dirty="0"/>
          </a:p>
          <a:p>
            <a:pPr marL="0" indent="0">
              <a:buNone/>
            </a:pPr>
            <a:endParaRPr lang="en-CA" dirty="0"/>
          </a:p>
          <a:p>
            <a:endParaRPr lang="en-CA" dirty="0"/>
          </a:p>
          <a:p>
            <a:pPr lvl="1"/>
            <a:endParaRPr lang="en-C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963" y="28576"/>
            <a:ext cx="2457450" cy="87409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67240" b="69454"/>
          <a:stretch/>
        </p:blipFill>
        <p:spPr>
          <a:xfrm>
            <a:off x="7031720" y="6176963"/>
            <a:ext cx="1938559" cy="681037"/>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08760"/>
            <a:ext cx="9144000" cy="3840480"/>
          </a:xfrm>
          <a:prstGeom prst="rect">
            <a:avLst/>
          </a:prstGeom>
        </p:spPr>
      </p:pic>
    </p:spTree>
    <p:extLst>
      <p:ext uri="{BB962C8B-B14F-4D97-AF65-F5344CB8AC3E}">
        <p14:creationId xmlns:p14="http://schemas.microsoft.com/office/powerpoint/2010/main" val="3884476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0963" y="420977"/>
            <a:ext cx="2457450" cy="874095"/>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r="67240" b="69454"/>
          <a:stretch/>
        </p:blipFill>
        <p:spPr>
          <a:xfrm>
            <a:off x="7326969" y="6354722"/>
            <a:ext cx="1938559" cy="642937"/>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083" y="4988756"/>
            <a:ext cx="2623322" cy="1687434"/>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15751" y="5072714"/>
            <a:ext cx="2556545" cy="1201576"/>
          </a:xfrm>
          <a:prstGeom prst="rect">
            <a:avLst/>
          </a:prstGeom>
        </p:spPr>
      </p:pic>
      <p:pic>
        <p:nvPicPr>
          <p:cNvPr id="8" name="Picture 7"/>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798413" y="4844493"/>
            <a:ext cx="2971800" cy="1058918"/>
          </a:xfrm>
          <a:prstGeom prst="rect">
            <a:avLst/>
          </a:prstGeom>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16200000">
            <a:off x="5862271" y="2105110"/>
            <a:ext cx="4867957" cy="1096472"/>
          </a:xfrm>
          <a:prstGeom prst="rect">
            <a:avLst/>
          </a:prstGeom>
        </p:spPr>
      </p:pic>
      <p:sp>
        <p:nvSpPr>
          <p:cNvPr id="2" name="TextBox 1"/>
          <p:cNvSpPr txBox="1"/>
          <p:nvPr/>
        </p:nvSpPr>
        <p:spPr>
          <a:xfrm>
            <a:off x="1267326" y="1941096"/>
            <a:ext cx="5626697" cy="2031325"/>
          </a:xfrm>
          <a:prstGeom prst="rect">
            <a:avLst/>
          </a:prstGeom>
          <a:noFill/>
        </p:spPr>
        <p:txBody>
          <a:bodyPr wrap="square" rtlCol="0">
            <a:spAutoFit/>
          </a:bodyPr>
          <a:lstStyle/>
          <a:p>
            <a:r>
              <a:rPr lang="en-CA" dirty="0"/>
              <a:t>Contacts:</a:t>
            </a:r>
          </a:p>
          <a:p>
            <a:endParaRPr lang="en-CA" dirty="0"/>
          </a:p>
          <a:p>
            <a:r>
              <a:rPr lang="en-CA" dirty="0"/>
              <a:t>janet.jull@queensu.ca</a:t>
            </a:r>
          </a:p>
          <a:p>
            <a:endParaRPr lang="en-CA" dirty="0"/>
          </a:p>
          <a:p>
            <a:r>
              <a:rPr lang="en-CA" dirty="0"/>
              <a:t>kadi@euro.centre.org</a:t>
            </a:r>
          </a:p>
          <a:p>
            <a:endParaRPr lang="en-CA" dirty="0"/>
          </a:p>
          <a:p>
            <a:r>
              <a:rPr lang="en-CA" dirty="0"/>
              <a:t>Erika.Augustsson@ki.se</a:t>
            </a:r>
          </a:p>
        </p:txBody>
      </p:sp>
    </p:spTree>
    <p:extLst>
      <p:ext uri="{BB962C8B-B14F-4D97-AF65-F5344CB8AC3E}">
        <p14:creationId xmlns:p14="http://schemas.microsoft.com/office/powerpoint/2010/main" val="1035611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01367"/>
            <a:ext cx="7886700" cy="1325563"/>
          </a:xfrm>
        </p:spPr>
        <p:txBody>
          <a:bodyPr/>
          <a:lstStyle/>
          <a:p>
            <a:r>
              <a:rPr lang="en-CA" b="1" dirty="0"/>
              <a:t>Disclosure of Potential Conflicts of Interest</a:t>
            </a:r>
            <a:endParaRPr lang="en-CA" dirty="0"/>
          </a:p>
        </p:txBody>
      </p:sp>
      <p:sp>
        <p:nvSpPr>
          <p:cNvPr id="3" name="Content Placeholder 2"/>
          <p:cNvSpPr>
            <a:spLocks noGrp="1"/>
          </p:cNvSpPr>
          <p:nvPr>
            <p:ph idx="1"/>
          </p:nvPr>
        </p:nvSpPr>
        <p:spPr/>
        <p:txBody>
          <a:bodyPr>
            <a:normAutofit lnSpcReduction="10000"/>
          </a:bodyPr>
          <a:lstStyle/>
          <a:p>
            <a:pPr marL="0" indent="0">
              <a:buNone/>
            </a:pPr>
            <a:endParaRPr lang="en-CA" dirty="0"/>
          </a:p>
          <a:p>
            <a:pPr marL="0" indent="0">
              <a:buNone/>
            </a:pPr>
            <a:r>
              <a:rPr lang="en-CA" dirty="0"/>
              <a:t>I currently have not, or have not in the last two years, an affiliation, financial interest or other interest with a corporation or I am not receiving or have not received remuneration or royalties or research grants from a corporation.</a:t>
            </a:r>
          </a:p>
          <a:p>
            <a:pPr marL="0" indent="0">
              <a:buNone/>
            </a:pPr>
            <a:endParaRPr lang="en-CA" dirty="0"/>
          </a:p>
          <a:p>
            <a:pPr marL="0" indent="0">
              <a:buNone/>
            </a:pPr>
            <a:r>
              <a:rPr lang="en-CA" dirty="0"/>
              <a:t>Janet Jull</a:t>
            </a:r>
          </a:p>
          <a:p>
            <a:pPr marL="0" indent="0">
              <a:buNone/>
            </a:pPr>
            <a:r>
              <a:rPr lang="en-CA" dirty="0"/>
              <a:t>Selma Kadi</a:t>
            </a:r>
          </a:p>
          <a:p>
            <a:pPr marL="0" indent="0">
              <a:buNone/>
            </a:pPr>
            <a:r>
              <a:rPr lang="en-CA" dirty="0"/>
              <a:t>Erika Augustsson</a:t>
            </a:r>
          </a:p>
          <a:p>
            <a:pPr marL="0" indent="0">
              <a:buNone/>
            </a:pPr>
            <a:endParaRPr lang="en-C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963" y="28576"/>
            <a:ext cx="2457450" cy="87409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67240" b="69454"/>
          <a:stretch/>
        </p:blipFill>
        <p:spPr>
          <a:xfrm>
            <a:off x="7031720" y="6176963"/>
            <a:ext cx="1938559" cy="681037"/>
          </a:xfrm>
          <a:prstGeom prst="rect">
            <a:avLst/>
          </a:prstGeom>
        </p:spPr>
      </p:pic>
    </p:spTree>
    <p:extLst>
      <p:ext uri="{BB962C8B-B14F-4D97-AF65-F5344CB8AC3E}">
        <p14:creationId xmlns:p14="http://schemas.microsoft.com/office/powerpoint/2010/main" val="735546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963" y="420977"/>
            <a:ext cx="2457450" cy="87409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67240" b="69454"/>
          <a:stretch/>
        </p:blipFill>
        <p:spPr>
          <a:xfrm>
            <a:off x="7031720" y="6215063"/>
            <a:ext cx="1938559" cy="642937"/>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00325" y="4217831"/>
            <a:ext cx="2623322" cy="1687434"/>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00325" y="2870363"/>
            <a:ext cx="2556545" cy="1201576"/>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00326" y="1508454"/>
            <a:ext cx="2971800" cy="1058918"/>
          </a:xfrm>
          <a:prstGeom prst="rect">
            <a:avLst/>
          </a:prstGeom>
        </p:spPr>
      </p:pic>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6200000">
            <a:off x="5429133" y="2522203"/>
            <a:ext cx="4867957" cy="1096472"/>
          </a:xfrm>
          <a:prstGeom prst="rect">
            <a:avLst/>
          </a:prstGeom>
        </p:spPr>
      </p:pic>
    </p:spTree>
    <p:extLst>
      <p:ext uri="{BB962C8B-B14F-4D97-AF65-F5344CB8AC3E}">
        <p14:creationId xmlns:p14="http://schemas.microsoft.com/office/powerpoint/2010/main" val="13043486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46101"/>
            <a:ext cx="7886700" cy="1325563"/>
          </a:xfrm>
        </p:spPr>
        <p:txBody>
          <a:bodyPr/>
          <a:lstStyle/>
          <a:p>
            <a:r>
              <a:rPr lang="en-CA" b="1" dirty="0"/>
              <a:t>Outline</a:t>
            </a:r>
          </a:p>
        </p:txBody>
      </p:sp>
      <p:sp>
        <p:nvSpPr>
          <p:cNvPr id="3" name="Content Placeholder 2"/>
          <p:cNvSpPr>
            <a:spLocks noGrp="1"/>
          </p:cNvSpPr>
          <p:nvPr>
            <p:ph idx="1"/>
          </p:nvPr>
        </p:nvSpPr>
        <p:spPr>
          <a:xfrm>
            <a:off x="504825" y="1690689"/>
            <a:ext cx="7886700" cy="4351338"/>
          </a:xfrm>
        </p:spPr>
        <p:txBody>
          <a:bodyPr/>
          <a:lstStyle/>
          <a:p>
            <a:r>
              <a:rPr lang="en-CA" dirty="0"/>
              <a:t>Background</a:t>
            </a:r>
          </a:p>
          <a:p>
            <a:r>
              <a:rPr lang="en-CA" dirty="0"/>
              <a:t>Objective</a:t>
            </a:r>
          </a:p>
          <a:p>
            <a:r>
              <a:rPr lang="en-CA" dirty="0"/>
              <a:t>Research Approach</a:t>
            </a:r>
          </a:p>
          <a:p>
            <a:r>
              <a:rPr lang="en-CA" dirty="0"/>
              <a:t>Methods</a:t>
            </a:r>
          </a:p>
          <a:p>
            <a:pPr marL="0" indent="0">
              <a:buNone/>
            </a:pPr>
            <a:r>
              <a:rPr lang="en-CA" dirty="0"/>
              <a:t>	-Interview questions</a:t>
            </a:r>
          </a:p>
          <a:p>
            <a:r>
              <a:rPr lang="en-CA" dirty="0"/>
              <a:t>Findings</a:t>
            </a:r>
          </a:p>
          <a:p>
            <a:r>
              <a:rPr lang="en-CA" dirty="0"/>
              <a:t>Discussion</a:t>
            </a:r>
          </a:p>
          <a:p>
            <a:r>
              <a:rPr lang="en-CA" dirty="0"/>
              <a:t>Conclusion</a:t>
            </a:r>
          </a:p>
          <a:p>
            <a:pPr marL="0" indent="0">
              <a:buNone/>
            </a:pPr>
            <a:endParaRPr lang="en-CA" dirty="0"/>
          </a:p>
          <a:p>
            <a:pPr marL="0" indent="0">
              <a:buNone/>
            </a:pPr>
            <a:endParaRPr lang="en-CA" dirty="0"/>
          </a:p>
          <a:p>
            <a:endParaRPr lang="en-CA" dirty="0"/>
          </a:p>
          <a:p>
            <a:pPr lvl="1"/>
            <a:endParaRPr lang="en-C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963" y="28576"/>
            <a:ext cx="2457450" cy="87409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67240" b="69454"/>
          <a:stretch/>
        </p:blipFill>
        <p:spPr>
          <a:xfrm>
            <a:off x="7031720" y="6176963"/>
            <a:ext cx="1938559" cy="681037"/>
          </a:xfrm>
          <a:prstGeom prst="rect">
            <a:avLst/>
          </a:prstGeom>
        </p:spPr>
      </p:pic>
    </p:spTree>
    <p:extLst>
      <p:ext uri="{BB962C8B-B14F-4D97-AF65-F5344CB8AC3E}">
        <p14:creationId xmlns:p14="http://schemas.microsoft.com/office/powerpoint/2010/main" val="2205285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425" y="580408"/>
            <a:ext cx="7886700" cy="1325563"/>
          </a:xfrm>
        </p:spPr>
        <p:txBody>
          <a:bodyPr>
            <a:normAutofit fontScale="90000"/>
          </a:bodyPr>
          <a:lstStyle/>
          <a:p>
            <a:r>
              <a:rPr lang="en-CA" dirty="0"/>
              <a:t/>
            </a:r>
            <a:br>
              <a:rPr lang="en-CA" dirty="0"/>
            </a:br>
            <a:r>
              <a:rPr lang="en-CA" sz="4900" b="1" dirty="0"/>
              <a:t>Background</a:t>
            </a:r>
            <a:r>
              <a:rPr lang="en-CA" dirty="0"/>
              <a:t/>
            </a:r>
            <a:br>
              <a:rPr lang="en-CA" dirty="0"/>
            </a:br>
            <a:endParaRPr lang="en-CA" dirty="0"/>
          </a:p>
        </p:txBody>
      </p:sp>
      <p:sp>
        <p:nvSpPr>
          <p:cNvPr id="3" name="Content Placeholder 2"/>
          <p:cNvSpPr>
            <a:spLocks noGrp="1"/>
          </p:cNvSpPr>
          <p:nvPr>
            <p:ph idx="1"/>
          </p:nvPr>
        </p:nvSpPr>
        <p:spPr/>
        <p:txBody>
          <a:bodyPr>
            <a:normAutofit/>
          </a:bodyPr>
          <a:lstStyle/>
          <a:p>
            <a:r>
              <a:rPr lang="en-US" dirty="0"/>
              <a:t>The experiences and perspectives of people who are 60+ in this study are important to understand the intersection of ageing, health and gender</a:t>
            </a:r>
          </a:p>
          <a:p>
            <a:r>
              <a:rPr lang="en-US" dirty="0"/>
              <a:t>Builds on FUTUREGEN's quantitative work</a:t>
            </a:r>
          </a:p>
          <a:p>
            <a:pPr marL="0" indent="0">
              <a:buNone/>
            </a:pPr>
            <a:endParaRPr lang="en-US" dirty="0"/>
          </a:p>
          <a:p>
            <a:r>
              <a:rPr lang="en-US" dirty="0"/>
              <a:t> Propose to examine the ways in which some measures of health and care are gendered, and the resources needed for “ageing well”</a:t>
            </a:r>
          </a:p>
          <a:p>
            <a:pPr marL="0" indent="0">
              <a:buNone/>
            </a:pPr>
            <a:endParaRPr lang="en-CA" dirty="0"/>
          </a:p>
          <a:p>
            <a:endParaRPr lang="en-CA" dirty="0"/>
          </a:p>
          <a:p>
            <a:pPr lvl="1"/>
            <a:endParaRPr lang="en-CA"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963" y="28576"/>
            <a:ext cx="2457450" cy="874095"/>
          </a:xfrm>
          <a:prstGeom prst="rect">
            <a:avLst/>
          </a:prstGeom>
        </p:spPr>
      </p:pic>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r="67240" b="69454"/>
          <a:stretch/>
        </p:blipFill>
        <p:spPr>
          <a:xfrm>
            <a:off x="7031720" y="6176963"/>
            <a:ext cx="1938559" cy="681037"/>
          </a:xfrm>
          <a:prstGeom prst="rect">
            <a:avLst/>
          </a:prstGeom>
        </p:spPr>
      </p:pic>
    </p:spTree>
    <p:extLst>
      <p:ext uri="{BB962C8B-B14F-4D97-AF65-F5344CB8AC3E}">
        <p14:creationId xmlns:p14="http://schemas.microsoft.com/office/powerpoint/2010/main" val="3066410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00062"/>
            <a:ext cx="7886700" cy="1325563"/>
          </a:xfrm>
        </p:spPr>
        <p:txBody>
          <a:bodyPr/>
          <a:lstStyle/>
          <a:p>
            <a:r>
              <a:rPr lang="en-CA" b="1" dirty="0"/>
              <a:t>Objective</a:t>
            </a:r>
          </a:p>
        </p:txBody>
      </p:sp>
      <p:sp>
        <p:nvSpPr>
          <p:cNvPr id="3" name="Content Placeholder 2"/>
          <p:cNvSpPr>
            <a:spLocks noGrp="1"/>
          </p:cNvSpPr>
          <p:nvPr>
            <p:ph idx="1"/>
          </p:nvPr>
        </p:nvSpPr>
        <p:spPr/>
        <p:txBody>
          <a:bodyPr/>
          <a:lstStyle/>
          <a:p>
            <a:pPr marL="0" indent="0" algn="ctr">
              <a:buNone/>
            </a:pPr>
            <a:r>
              <a:rPr lang="en-US" sz="4000" dirty="0"/>
              <a:t>To understand whether views on ageing well vary by sex and social location. The study’s findings will be important for future research on the intersectionality of ageing, sex/gender and health.  </a:t>
            </a:r>
            <a:endParaRPr lang="en-CA" sz="4000" dirty="0"/>
          </a:p>
          <a:p>
            <a:pPr marL="0" indent="0">
              <a:buNone/>
            </a:pPr>
            <a:endParaRPr lang="en-CA" dirty="0"/>
          </a:p>
          <a:p>
            <a:pPr marL="0" indent="0">
              <a:buNone/>
            </a:pPr>
            <a:endParaRPr lang="en-CA" dirty="0"/>
          </a:p>
          <a:p>
            <a:pPr marL="0" indent="0">
              <a:buNone/>
            </a:pPr>
            <a:endParaRPr lang="en-CA" dirty="0"/>
          </a:p>
          <a:p>
            <a:endParaRPr lang="en-CA" dirty="0"/>
          </a:p>
          <a:p>
            <a:pPr lvl="1"/>
            <a:endParaRPr lang="en-C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963" y="28576"/>
            <a:ext cx="2457450" cy="87409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67240" b="69454"/>
          <a:stretch/>
        </p:blipFill>
        <p:spPr>
          <a:xfrm>
            <a:off x="7031720" y="6176963"/>
            <a:ext cx="1938559" cy="681037"/>
          </a:xfrm>
          <a:prstGeom prst="rect">
            <a:avLst/>
          </a:prstGeom>
        </p:spPr>
      </p:pic>
    </p:spTree>
    <p:extLst>
      <p:ext uri="{BB962C8B-B14F-4D97-AF65-F5344CB8AC3E}">
        <p14:creationId xmlns:p14="http://schemas.microsoft.com/office/powerpoint/2010/main" val="39687739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ormAutofit fontScale="90000"/>
          </a:bodyPr>
          <a:lstStyle/>
          <a:p>
            <a:r>
              <a:rPr lang="en-CA" dirty="0"/>
              <a:t/>
            </a:r>
            <a:br>
              <a:rPr lang="en-CA" dirty="0"/>
            </a:br>
            <a:r>
              <a:rPr lang="en-CA" sz="4900" b="1" dirty="0"/>
              <a:t>Research Approach</a:t>
            </a:r>
            <a:r>
              <a:rPr lang="en-CA" dirty="0"/>
              <a:t/>
            </a:r>
            <a:br>
              <a:rPr lang="en-CA" dirty="0"/>
            </a:br>
            <a:endParaRPr lang="en-CA" dirty="0"/>
          </a:p>
        </p:txBody>
      </p:sp>
      <p:sp>
        <p:nvSpPr>
          <p:cNvPr id="3" name="Content Placeholder 2"/>
          <p:cNvSpPr>
            <a:spLocks noGrp="1"/>
          </p:cNvSpPr>
          <p:nvPr>
            <p:ph idx="1"/>
          </p:nvPr>
        </p:nvSpPr>
        <p:spPr/>
        <p:txBody>
          <a:bodyPr/>
          <a:lstStyle/>
          <a:p>
            <a:r>
              <a:rPr lang="en-CA" dirty="0"/>
              <a:t>Qualitative research study</a:t>
            </a:r>
          </a:p>
          <a:p>
            <a:endParaRPr lang="en-CA" dirty="0"/>
          </a:p>
          <a:p>
            <a:r>
              <a:rPr lang="en-US" dirty="0"/>
              <a:t>Planned in collaboration with an interdisciplinary team with expertise in medicine, epidemiology, rehabilitation science, sociology, economics </a:t>
            </a:r>
            <a:endParaRPr lang="en-CA" dirty="0"/>
          </a:p>
          <a:p>
            <a:endParaRPr lang="en-US" dirty="0"/>
          </a:p>
          <a:p>
            <a:r>
              <a:rPr lang="en-US" dirty="0"/>
              <a:t>Use of a determinants of health framework (PROGRESS-Plus) </a:t>
            </a:r>
          </a:p>
          <a:p>
            <a:endParaRPr lang="en-CA" dirty="0"/>
          </a:p>
          <a:p>
            <a:pPr marL="0" indent="0">
              <a:buNone/>
            </a:pPr>
            <a:endParaRPr lang="en-CA" dirty="0"/>
          </a:p>
          <a:p>
            <a:pPr marL="0" indent="0">
              <a:buNone/>
            </a:pPr>
            <a:endParaRPr lang="en-CA" dirty="0"/>
          </a:p>
          <a:p>
            <a:endParaRPr lang="en-CA" dirty="0"/>
          </a:p>
          <a:p>
            <a:pPr lvl="1"/>
            <a:endParaRPr lang="en-C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963" y="28576"/>
            <a:ext cx="2457450" cy="87409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67240" b="69454"/>
          <a:stretch/>
        </p:blipFill>
        <p:spPr>
          <a:xfrm>
            <a:off x="7031720" y="6176963"/>
            <a:ext cx="1938559" cy="681037"/>
          </a:xfrm>
          <a:prstGeom prst="rect">
            <a:avLst/>
          </a:prstGeom>
        </p:spPr>
      </p:pic>
    </p:spTree>
    <p:extLst>
      <p:ext uri="{BB962C8B-B14F-4D97-AF65-F5344CB8AC3E}">
        <p14:creationId xmlns:p14="http://schemas.microsoft.com/office/powerpoint/2010/main" val="2886627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r="67240" b="69454"/>
          <a:stretch/>
        </p:blipFill>
        <p:spPr>
          <a:xfrm>
            <a:off x="7031720" y="6176963"/>
            <a:ext cx="1938559" cy="681037"/>
          </a:xfrm>
          <a:prstGeom prst="rect">
            <a:avLst/>
          </a:prstGeom>
        </p:spPr>
      </p:pic>
      <p:sp>
        <p:nvSpPr>
          <p:cNvPr id="2" name="Title 1"/>
          <p:cNvSpPr>
            <a:spLocks noGrp="1"/>
          </p:cNvSpPr>
          <p:nvPr>
            <p:ph type="title"/>
          </p:nvPr>
        </p:nvSpPr>
        <p:spPr>
          <a:xfrm>
            <a:off x="628649" y="352926"/>
            <a:ext cx="8341629" cy="1366005"/>
          </a:xfrm>
        </p:spPr>
        <p:txBody>
          <a:bodyPr>
            <a:normAutofit fontScale="90000"/>
          </a:bodyPr>
          <a:lstStyle/>
          <a:p>
            <a:r>
              <a:rPr lang="en-CA" dirty="0"/>
              <a:t/>
            </a:r>
            <a:br>
              <a:rPr lang="en-CA" dirty="0"/>
            </a:br>
            <a:r>
              <a:rPr lang="en-CA" sz="4900" b="1" dirty="0"/>
              <a:t>Research Approach</a:t>
            </a:r>
            <a:r>
              <a:rPr lang="en-CA" dirty="0"/>
              <a:t/>
            </a:r>
            <a:br>
              <a:rPr lang="en-CA" dirty="0"/>
            </a:br>
            <a:endParaRPr lang="en-CA" dirty="0"/>
          </a:p>
        </p:txBody>
      </p:sp>
      <p:sp>
        <p:nvSpPr>
          <p:cNvPr id="3" name="Content Placeholder 2"/>
          <p:cNvSpPr>
            <a:spLocks noGrp="1"/>
          </p:cNvSpPr>
          <p:nvPr>
            <p:ph idx="1"/>
          </p:nvPr>
        </p:nvSpPr>
        <p:spPr>
          <a:xfrm>
            <a:off x="628649" y="1450602"/>
            <a:ext cx="7581901" cy="5101389"/>
          </a:xfrm>
        </p:spPr>
        <p:txBody>
          <a:bodyPr>
            <a:normAutofit/>
          </a:bodyPr>
          <a:lstStyle/>
          <a:p>
            <a:pPr marL="0" indent="0">
              <a:lnSpc>
                <a:spcPct val="80000"/>
              </a:lnSpc>
              <a:buNone/>
            </a:pPr>
            <a:r>
              <a:rPr lang="en-CA" b="1" dirty="0">
                <a:solidFill>
                  <a:srgbClr val="2D2D8A"/>
                </a:solidFill>
                <a:latin typeface="Arial" charset="0"/>
              </a:rPr>
              <a:t>P</a:t>
            </a:r>
            <a:r>
              <a:rPr lang="en-CA" dirty="0">
                <a:latin typeface="Arial" charset="0"/>
              </a:rPr>
              <a:t>lace</a:t>
            </a:r>
          </a:p>
          <a:p>
            <a:pPr marL="0" indent="0">
              <a:lnSpc>
                <a:spcPct val="80000"/>
              </a:lnSpc>
              <a:buNone/>
            </a:pPr>
            <a:r>
              <a:rPr lang="en-CA" b="1" dirty="0">
                <a:solidFill>
                  <a:srgbClr val="2D2D8A"/>
                </a:solidFill>
                <a:latin typeface="Arial" charset="0"/>
              </a:rPr>
              <a:t>R</a:t>
            </a:r>
            <a:r>
              <a:rPr lang="en-CA" dirty="0">
                <a:latin typeface="Arial" charset="0"/>
              </a:rPr>
              <a:t>ace, ethnicity, culture, language</a:t>
            </a:r>
          </a:p>
          <a:p>
            <a:pPr marL="0" indent="0">
              <a:lnSpc>
                <a:spcPct val="80000"/>
              </a:lnSpc>
              <a:buNone/>
            </a:pPr>
            <a:r>
              <a:rPr lang="en-CA" b="1" dirty="0">
                <a:solidFill>
                  <a:srgbClr val="2D2D8A"/>
                </a:solidFill>
                <a:latin typeface="Arial" charset="0"/>
              </a:rPr>
              <a:t>O</a:t>
            </a:r>
            <a:r>
              <a:rPr lang="en-CA" dirty="0">
                <a:latin typeface="Arial" charset="0"/>
              </a:rPr>
              <a:t>ccupation</a:t>
            </a:r>
          </a:p>
          <a:p>
            <a:pPr marL="0" indent="0">
              <a:lnSpc>
                <a:spcPct val="80000"/>
              </a:lnSpc>
              <a:buNone/>
            </a:pPr>
            <a:r>
              <a:rPr lang="en-CA" b="1" dirty="0">
                <a:solidFill>
                  <a:srgbClr val="2D2D8A"/>
                </a:solidFill>
                <a:latin typeface="Arial" charset="0"/>
              </a:rPr>
              <a:t>G</a:t>
            </a:r>
            <a:r>
              <a:rPr lang="en-CA" dirty="0">
                <a:latin typeface="Arial" charset="0"/>
              </a:rPr>
              <a:t>ender/Sex</a:t>
            </a:r>
          </a:p>
          <a:p>
            <a:pPr marL="0" indent="0">
              <a:lnSpc>
                <a:spcPct val="80000"/>
              </a:lnSpc>
              <a:buNone/>
            </a:pPr>
            <a:r>
              <a:rPr lang="en-CA" b="1" dirty="0">
                <a:solidFill>
                  <a:srgbClr val="2D2D8A"/>
                </a:solidFill>
                <a:latin typeface="Arial" charset="0"/>
              </a:rPr>
              <a:t>R</a:t>
            </a:r>
            <a:r>
              <a:rPr lang="en-CA" dirty="0">
                <a:latin typeface="Arial" charset="0"/>
              </a:rPr>
              <a:t>eligion</a:t>
            </a:r>
          </a:p>
          <a:p>
            <a:pPr marL="0" indent="0">
              <a:lnSpc>
                <a:spcPct val="80000"/>
              </a:lnSpc>
              <a:buNone/>
            </a:pPr>
            <a:r>
              <a:rPr lang="en-CA" b="1" dirty="0">
                <a:solidFill>
                  <a:srgbClr val="2D2D8A"/>
                </a:solidFill>
                <a:latin typeface="Arial" charset="0"/>
              </a:rPr>
              <a:t>E</a:t>
            </a:r>
            <a:r>
              <a:rPr lang="en-CA" dirty="0">
                <a:latin typeface="Arial" charset="0"/>
              </a:rPr>
              <a:t>ducation</a:t>
            </a:r>
          </a:p>
          <a:p>
            <a:pPr marL="0" indent="0">
              <a:lnSpc>
                <a:spcPct val="80000"/>
              </a:lnSpc>
              <a:buNone/>
            </a:pPr>
            <a:r>
              <a:rPr lang="en-CA" b="1" dirty="0">
                <a:solidFill>
                  <a:srgbClr val="2D2D8A"/>
                </a:solidFill>
                <a:latin typeface="Arial" charset="0"/>
              </a:rPr>
              <a:t>S</a:t>
            </a:r>
            <a:r>
              <a:rPr lang="en-CA" dirty="0">
                <a:latin typeface="Arial" charset="0"/>
              </a:rPr>
              <a:t>ES</a:t>
            </a:r>
          </a:p>
          <a:p>
            <a:pPr marL="0" indent="0">
              <a:lnSpc>
                <a:spcPct val="80000"/>
              </a:lnSpc>
              <a:buNone/>
            </a:pPr>
            <a:r>
              <a:rPr lang="en-CA" b="1" dirty="0">
                <a:solidFill>
                  <a:srgbClr val="2D2D8A"/>
                </a:solidFill>
                <a:latin typeface="Arial" charset="0"/>
              </a:rPr>
              <a:t>S</a:t>
            </a:r>
            <a:r>
              <a:rPr lang="en-CA" dirty="0">
                <a:latin typeface="Arial" charset="0"/>
              </a:rPr>
              <a:t>ocial Capital</a:t>
            </a:r>
          </a:p>
          <a:p>
            <a:pPr marL="0" indent="0">
              <a:lnSpc>
                <a:spcPct val="80000"/>
              </a:lnSpc>
              <a:buNone/>
            </a:pPr>
            <a:r>
              <a:rPr lang="en-US" sz="1050" dirty="0">
                <a:latin typeface="Arial" charset="0"/>
              </a:rPr>
              <a:t>(Evans &amp; Brown, 2003; O’Neill et al., 2014)</a:t>
            </a:r>
          </a:p>
          <a:p>
            <a:pPr marL="0" indent="0">
              <a:buNone/>
            </a:pPr>
            <a:r>
              <a:rPr lang="en-CA" b="1" dirty="0">
                <a:solidFill>
                  <a:srgbClr val="2D2D8A"/>
                </a:solidFill>
                <a:latin typeface="Arial" charset="0"/>
              </a:rPr>
              <a:t>Plus</a:t>
            </a:r>
            <a:r>
              <a:rPr lang="en-CA" dirty="0">
                <a:latin typeface="Arial" charset="0"/>
              </a:rPr>
              <a:t>: individual characteristics, features of relationships, time-dependent transitions </a:t>
            </a:r>
            <a:r>
              <a:rPr lang="en-US" sz="1050" dirty="0">
                <a:latin typeface="Arial" charset="0"/>
              </a:rPr>
              <a:t>(Oliver, 2008)</a:t>
            </a:r>
          </a:p>
          <a:p>
            <a:pPr marL="0" indent="0">
              <a:buNone/>
            </a:pPr>
            <a:endParaRPr lang="en-CA" dirty="0"/>
          </a:p>
          <a:p>
            <a:pPr marL="0" indent="0">
              <a:buNone/>
            </a:pPr>
            <a:endParaRPr lang="en-CA" dirty="0"/>
          </a:p>
          <a:p>
            <a:pPr marL="0" indent="0">
              <a:buNone/>
            </a:pPr>
            <a:endParaRPr lang="en-CA" dirty="0"/>
          </a:p>
          <a:p>
            <a:endParaRPr lang="en-CA" dirty="0"/>
          </a:p>
          <a:p>
            <a:pPr lvl="1"/>
            <a:endParaRPr lang="en-CA"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963" y="28576"/>
            <a:ext cx="2457450" cy="874095"/>
          </a:xfrm>
          <a:prstGeom prst="rect">
            <a:avLst/>
          </a:prstGeom>
        </p:spPr>
      </p:pic>
    </p:spTree>
    <p:extLst>
      <p:ext uri="{BB962C8B-B14F-4D97-AF65-F5344CB8AC3E}">
        <p14:creationId xmlns:p14="http://schemas.microsoft.com/office/powerpoint/2010/main" val="855637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ormAutofit fontScale="90000"/>
          </a:bodyPr>
          <a:lstStyle/>
          <a:p>
            <a:r>
              <a:rPr lang="en-CA" dirty="0"/>
              <a:t/>
            </a:r>
            <a:br>
              <a:rPr lang="en-CA" dirty="0"/>
            </a:br>
            <a:r>
              <a:rPr lang="en-CA" sz="4900" b="1" dirty="0"/>
              <a:t>Methods</a:t>
            </a:r>
            <a:r>
              <a:rPr lang="en-CA" dirty="0"/>
              <a:t/>
            </a:r>
            <a:br>
              <a:rPr lang="en-CA" dirty="0"/>
            </a:br>
            <a:endParaRPr lang="en-CA" dirty="0"/>
          </a:p>
        </p:txBody>
      </p:sp>
      <p:sp>
        <p:nvSpPr>
          <p:cNvPr id="3" name="Content Placeholder 2"/>
          <p:cNvSpPr>
            <a:spLocks noGrp="1"/>
          </p:cNvSpPr>
          <p:nvPr>
            <p:ph idx="1"/>
          </p:nvPr>
        </p:nvSpPr>
        <p:spPr/>
        <p:txBody>
          <a:bodyPr/>
          <a:lstStyle/>
          <a:p>
            <a:r>
              <a:rPr lang="en-CA" dirty="0"/>
              <a:t>A qualitative </a:t>
            </a:r>
            <a:r>
              <a:rPr lang="en-CA" dirty="0" smtClean="0"/>
              <a:t>study</a:t>
            </a:r>
            <a:endParaRPr lang="en-CA" dirty="0"/>
          </a:p>
          <a:p>
            <a:r>
              <a:rPr lang="en-CA" dirty="0"/>
              <a:t>Older adults, 20/site across Canada, Austria, Sweden (60 in total)</a:t>
            </a:r>
          </a:p>
          <a:p>
            <a:r>
              <a:rPr lang="en-CA" dirty="0"/>
              <a:t>Equal numbers of men, women; participants from a range of living arrangements, socioeconomic status</a:t>
            </a:r>
          </a:p>
          <a:p>
            <a:r>
              <a:rPr lang="en-CA" dirty="0"/>
              <a:t>Semi-structured interviews (see details on interview questions)</a:t>
            </a:r>
          </a:p>
          <a:p>
            <a:r>
              <a:rPr lang="en-CA" dirty="0"/>
              <a:t>Use of framework analysis method </a:t>
            </a:r>
          </a:p>
          <a:p>
            <a:endParaRPr lang="en-CA" dirty="0"/>
          </a:p>
          <a:p>
            <a:pPr marL="0" indent="0">
              <a:buNone/>
            </a:pPr>
            <a:endParaRPr lang="en-CA" dirty="0"/>
          </a:p>
          <a:p>
            <a:pPr marL="0" indent="0">
              <a:buNone/>
            </a:pPr>
            <a:endParaRPr lang="en-CA" dirty="0"/>
          </a:p>
          <a:p>
            <a:pPr marL="0" indent="0">
              <a:buNone/>
            </a:pPr>
            <a:endParaRPr lang="en-CA" dirty="0"/>
          </a:p>
          <a:p>
            <a:endParaRPr lang="en-CA" dirty="0"/>
          </a:p>
          <a:p>
            <a:pPr lvl="1"/>
            <a:endParaRPr lang="en-CA"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963" y="28576"/>
            <a:ext cx="2457450" cy="874095"/>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r="67240" b="69454"/>
          <a:stretch/>
        </p:blipFill>
        <p:spPr>
          <a:xfrm>
            <a:off x="7031720" y="6176963"/>
            <a:ext cx="1938559" cy="681037"/>
          </a:xfrm>
          <a:prstGeom prst="rect">
            <a:avLst/>
          </a:prstGeom>
        </p:spPr>
      </p:pic>
    </p:spTree>
    <p:extLst>
      <p:ext uri="{BB962C8B-B14F-4D97-AF65-F5344CB8AC3E}">
        <p14:creationId xmlns:p14="http://schemas.microsoft.com/office/powerpoint/2010/main" val="410746895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D0564EC868A39043A5661748EFD4238C" ma:contentTypeVersion="12" ma:contentTypeDescription="Skapa ett nytt dokument." ma:contentTypeScope="" ma:versionID="c7013753c3afe397d8f12ec346ecabe0">
  <xsd:schema xmlns:xsd="http://www.w3.org/2001/XMLSchema" xmlns:xs="http://www.w3.org/2001/XMLSchema" xmlns:p="http://schemas.microsoft.com/office/2006/metadata/properties" xmlns:ns3="7234b4f8-7550-41d3-acd5-e64758eb56ff" xmlns:ns4="c4313a9e-f6bb-4554-b5fc-0120f538d5ff" targetNamespace="http://schemas.microsoft.com/office/2006/metadata/properties" ma:root="true" ma:fieldsID="be2906ce0f8fc9cc327b77df7a72a6f7" ns3:_="" ns4:_="">
    <xsd:import namespace="7234b4f8-7550-41d3-acd5-e64758eb56ff"/>
    <xsd:import namespace="c4313a9e-f6bb-4554-b5fc-0120f538d5f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34b4f8-7550-41d3-acd5-e64758eb56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4313a9e-f6bb-4554-b5fc-0120f538d5ff" elementFormDefault="qualified">
    <xsd:import namespace="http://schemas.microsoft.com/office/2006/documentManagement/types"/>
    <xsd:import namespace="http://schemas.microsoft.com/office/infopath/2007/PartnerControls"/>
    <xsd:element name="SharedWithUsers" ma:index="17"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at med information" ma:internalName="SharedWithDetails" ma:readOnly="true">
      <xsd:simpleType>
        <xsd:restriction base="dms:Note">
          <xsd:maxLength value="255"/>
        </xsd:restriction>
      </xsd:simpleType>
    </xsd:element>
    <xsd:element name="SharingHintHash" ma:index="19"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31A1BE3-F219-4745-B3D3-29C5EF68E608}">
  <ds:schemaRefs>
    <ds:schemaRef ds:uri="http://purl.org/dc/terms/"/>
    <ds:schemaRef ds:uri="http://purl.org/dc/dcmitype/"/>
    <ds:schemaRef ds:uri="http://schemas.microsoft.com/office/2006/documentManagement/types"/>
    <ds:schemaRef ds:uri="http://schemas.microsoft.com/office/infopath/2007/PartnerControls"/>
    <ds:schemaRef ds:uri="c4313a9e-f6bb-4554-b5fc-0120f538d5ff"/>
    <ds:schemaRef ds:uri="http://schemas.openxmlformats.org/package/2006/metadata/core-properties"/>
    <ds:schemaRef ds:uri="http://www.w3.org/XML/1998/namespace"/>
    <ds:schemaRef ds:uri="http://purl.org/dc/elements/1.1/"/>
    <ds:schemaRef ds:uri="7234b4f8-7550-41d3-acd5-e64758eb56ff"/>
    <ds:schemaRef ds:uri="http://schemas.microsoft.com/office/2006/metadata/properties"/>
  </ds:schemaRefs>
</ds:datastoreItem>
</file>

<file path=customXml/itemProps2.xml><?xml version="1.0" encoding="utf-8"?>
<ds:datastoreItem xmlns:ds="http://schemas.openxmlformats.org/officeDocument/2006/customXml" ds:itemID="{624BFCED-1AA6-463E-92A9-012480FF1403}">
  <ds:schemaRefs>
    <ds:schemaRef ds:uri="http://schemas.microsoft.com/sharepoint/v3/contenttype/forms"/>
  </ds:schemaRefs>
</ds:datastoreItem>
</file>

<file path=customXml/itemProps3.xml><?xml version="1.0" encoding="utf-8"?>
<ds:datastoreItem xmlns:ds="http://schemas.openxmlformats.org/officeDocument/2006/customXml" ds:itemID="{91CF34F9-62F4-4663-BCD7-D9C70E1F3A5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234b4f8-7550-41d3-acd5-e64758eb56ff"/>
    <ds:schemaRef ds:uri="c4313a9e-f6bb-4554-b5fc-0120f538d5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10</TotalTime>
  <Words>1288</Words>
  <Application>Microsoft Office PowerPoint</Application>
  <PresentationFormat>On-screen Show (4:3)</PresentationFormat>
  <Paragraphs>178</Paragraphs>
  <Slides>17</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Understanding the views of older adults on ageing, health and gender: a qualitative study</vt:lpstr>
      <vt:lpstr>Disclosure of Potential Conflicts of Interest</vt:lpstr>
      <vt:lpstr>PowerPoint Presentation</vt:lpstr>
      <vt:lpstr>Outline</vt:lpstr>
      <vt:lpstr> Background </vt:lpstr>
      <vt:lpstr>Objective</vt:lpstr>
      <vt:lpstr> Research Approach </vt:lpstr>
      <vt:lpstr> Research Approach </vt:lpstr>
      <vt:lpstr> Methods </vt:lpstr>
      <vt:lpstr> Methods </vt:lpstr>
      <vt:lpstr> Interview questions: 1) How do participants define “aging well”? </vt:lpstr>
      <vt:lpstr> Interview questions: 2) What factors impact/shape experiences of ageing well? </vt:lpstr>
      <vt:lpstr> Interview questions: 3) What are participant experiences with living and social arrangements and their impacts on aging, health and gender?  </vt:lpstr>
      <vt:lpstr> Interview questions: 3) What are participant experiences with living and social arrangements and their impacts on aging, health and gender?  </vt:lpstr>
      <vt:lpstr>Conclusion</vt:lpstr>
      <vt:lpstr>Discussion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Susan Phillips</dc:creator>
  <cp:keywords/>
  <dc:description/>
  <cp:lastModifiedBy>Janet Jull</cp:lastModifiedBy>
  <cp:revision>19</cp:revision>
  <dcterms:created xsi:type="dcterms:W3CDTF">2020-04-29T22:22:58Z</dcterms:created>
  <dcterms:modified xsi:type="dcterms:W3CDTF">2020-05-04T12:45:28Z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0x010100D0564EC868A39043A5661748EFD4238C</vt:lpwstr>
  </property>
</Properties>
</file>