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6" r:id="rId3"/>
    <p:sldId id="258" r:id="rId4"/>
    <p:sldId id="262" r:id="rId5"/>
    <p:sldId id="261" r:id="rId6"/>
    <p:sldId id="259" r:id="rId7"/>
    <p:sldId id="263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68"/>
    <p:restoredTop sz="94717"/>
  </p:normalViewPr>
  <p:slideViewPr>
    <p:cSldViewPr snapToGrid="0" snapToObjects="1">
      <p:cViewPr varScale="1">
        <p:scale>
          <a:sx n="90" d="100"/>
          <a:sy n="90" d="100"/>
        </p:scale>
        <p:origin x="36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F946-A6C6-974B-8BBA-5ADCD6638F9E}" type="datetimeFigureOut">
              <a:rPr lang="en-US" smtClean="0"/>
              <a:t>5/4/20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566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F946-A6C6-974B-8BBA-5ADCD6638F9E}" type="datetimeFigureOut">
              <a:rPr lang="en-US" smtClean="0"/>
              <a:t>5/4/20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258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F946-A6C6-974B-8BBA-5ADCD6638F9E}" type="datetimeFigureOut">
              <a:rPr lang="en-US" smtClean="0"/>
              <a:t>5/4/20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844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F946-A6C6-974B-8BBA-5ADCD6638F9E}" type="datetimeFigureOut">
              <a:rPr lang="en-US" smtClean="0"/>
              <a:t>5/4/20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120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F946-A6C6-974B-8BBA-5ADCD6638F9E}" type="datetimeFigureOut">
              <a:rPr lang="en-US" smtClean="0"/>
              <a:t>5/4/20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9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F946-A6C6-974B-8BBA-5ADCD6638F9E}" type="datetimeFigureOut">
              <a:rPr lang="en-US" smtClean="0"/>
              <a:t>5/4/20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880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F946-A6C6-974B-8BBA-5ADCD6638F9E}" type="datetimeFigureOut">
              <a:rPr lang="en-US" smtClean="0"/>
              <a:t>5/4/20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488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F946-A6C6-974B-8BBA-5ADCD6638F9E}" type="datetimeFigureOut">
              <a:rPr lang="en-US" smtClean="0"/>
              <a:t>5/4/20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26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F946-A6C6-974B-8BBA-5ADCD6638F9E}" type="datetimeFigureOut">
              <a:rPr lang="en-US" smtClean="0"/>
              <a:t>5/4/20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654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F946-A6C6-974B-8BBA-5ADCD6638F9E}" type="datetimeFigureOut">
              <a:rPr lang="en-US" smtClean="0"/>
              <a:t>5/4/20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548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F946-A6C6-974B-8BBA-5ADCD6638F9E}" type="datetimeFigureOut">
              <a:rPr lang="en-US" smtClean="0"/>
              <a:t>5/4/20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591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5F946-A6C6-974B-8BBA-5ADCD6638F9E}" type="datetimeFigureOut">
              <a:rPr lang="en-US" smtClean="0"/>
              <a:t>5/4/20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33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NULL"/><Relationship Id="rId3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5862" y="4017547"/>
            <a:ext cx="6858000" cy="1655762"/>
          </a:xfrm>
        </p:spPr>
        <p:txBody>
          <a:bodyPr/>
          <a:lstStyle/>
          <a:p>
            <a:r>
              <a:rPr lang="en-US" dirty="0">
                <a:latin typeface="Century Gothic" charset="0"/>
                <a:ea typeface="Century Gothic" charset="0"/>
                <a:cs typeface="Century Gothic" charset="0"/>
              </a:rPr>
              <a:t>Susan Phillips</a:t>
            </a:r>
          </a:p>
          <a:p>
            <a:r>
              <a:rPr lang="en-US" dirty="0" err="1">
                <a:latin typeface="Century Gothic" charset="0"/>
                <a:ea typeface="Century Gothic" charset="0"/>
                <a:cs typeface="Century Gothic" charset="0"/>
              </a:rPr>
              <a:t>Afshin</a:t>
            </a:r>
            <a:r>
              <a:rPr lang="en-US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dirty="0" err="1">
                <a:latin typeface="Century Gothic" charset="0"/>
                <a:ea typeface="Century Gothic" charset="0"/>
                <a:cs typeface="Century Gothic" charset="0"/>
              </a:rPr>
              <a:t>Vafaei</a:t>
            </a:r>
            <a:endParaRPr lang="en-US" dirty="0">
              <a:latin typeface="Century Gothic" charset="0"/>
              <a:ea typeface="Century Gothic" charset="0"/>
              <a:cs typeface="Century Gothic" charset="0"/>
            </a:endParaRPr>
          </a:p>
          <a:p>
            <a: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  <a:t>Queen’s University, </a:t>
            </a:r>
            <a:r>
              <a:rPr lang="en-US" sz="2000">
                <a:latin typeface="Century Gothic" charset="0"/>
                <a:ea typeface="Century Gothic" charset="0"/>
                <a:cs typeface="Century Gothic" charset="0"/>
              </a:rPr>
              <a:t>Kingston</a:t>
            </a:r>
            <a:r>
              <a:rPr lang="en-US" sz="2000" smtClean="0">
                <a:latin typeface="Century Gothic" charset="0"/>
                <a:ea typeface="Century Gothic" charset="0"/>
                <a:cs typeface="Century Gothic" charset="0"/>
              </a:rPr>
              <a:t>, Canada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62" y="219076"/>
            <a:ext cx="4003431" cy="142398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240" b="69454"/>
          <a:stretch/>
        </p:blipFill>
        <p:spPr>
          <a:xfrm>
            <a:off x="7031720" y="6215063"/>
            <a:ext cx="1938559" cy="64293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914401" y="1643064"/>
            <a:ext cx="7443788" cy="1614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latin typeface="Century Gothic" charset="0"/>
                <a:ea typeface="Century Gothic" charset="0"/>
                <a:cs typeface="Century Gothic" charset="0"/>
              </a:rPr>
              <a:t>WP 3: review of aims, methods, results, advice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97994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963" y="420977"/>
            <a:ext cx="2457450" cy="8740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240" b="69454"/>
          <a:stretch/>
        </p:blipFill>
        <p:spPr>
          <a:xfrm>
            <a:off x="7031720" y="6215063"/>
            <a:ext cx="1938559" cy="64293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5577" y="4217830"/>
            <a:ext cx="2623322" cy="168743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372" y="2642106"/>
            <a:ext cx="2556545" cy="120157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8400" y="1209040"/>
            <a:ext cx="2971800" cy="105891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429133" y="2522203"/>
            <a:ext cx="4867957" cy="109647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40963" y="4089382"/>
            <a:ext cx="261267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Thank you to our funders. No conflicts to declare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34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63" y="219076"/>
            <a:ext cx="2457450" cy="8740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240" b="69454"/>
          <a:stretch/>
        </p:blipFill>
        <p:spPr>
          <a:xfrm>
            <a:off x="7031720" y="6215063"/>
            <a:ext cx="1938559" cy="642937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14375" y="1093171"/>
            <a:ext cx="762952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latin typeface="Century Gothic" charset="0"/>
                <a:ea typeface="Century Gothic" charset="0"/>
                <a:cs typeface="Century Gothic" charset="0"/>
              </a:rPr>
              <a:t>What one looks at determines what one sees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813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63" y="219076"/>
            <a:ext cx="2457450" cy="8740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240" b="69454"/>
          <a:stretch/>
        </p:blipFill>
        <p:spPr>
          <a:xfrm>
            <a:off x="7031720" y="6215063"/>
            <a:ext cx="1938559" cy="64293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85" y="1271586"/>
            <a:ext cx="8304077" cy="4672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42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63" y="219076"/>
            <a:ext cx="2457450" cy="8740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240" b="69454"/>
          <a:stretch/>
        </p:blipFill>
        <p:spPr>
          <a:xfrm>
            <a:off x="7031720" y="6215063"/>
            <a:ext cx="1938559" cy="6429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71463" y="1314449"/>
            <a:ext cx="837247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Century Gothic" charset="0"/>
                <a:ea typeface="Century Gothic" charset="0"/>
                <a:cs typeface="Century Gothic" charset="0"/>
              </a:rPr>
              <a:t>I</a:t>
            </a:r>
            <a:r>
              <a:rPr lang="en-US" sz="2800" b="1" dirty="0" err="1" smtClean="0">
                <a:latin typeface="Century Gothic" charset="0"/>
                <a:ea typeface="Century Gothic" charset="0"/>
                <a:cs typeface="Century Gothic" charset="0"/>
              </a:rPr>
              <a:t>ntersectionality</a:t>
            </a:r>
            <a:r>
              <a:rPr lang="en-US" sz="2800" dirty="0" smtClean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800" dirty="0">
                <a:latin typeface="Century Gothic" charset="0"/>
                <a:ea typeface="Century Gothic" charset="0"/>
                <a:cs typeface="Century Gothic" charset="0"/>
              </a:rPr>
              <a:t>in </a:t>
            </a:r>
            <a:r>
              <a:rPr lang="en-US" sz="2800" dirty="0" smtClean="0">
                <a:latin typeface="Century Gothic" charset="0"/>
                <a:ea typeface="Century Gothic" charset="0"/>
                <a:cs typeface="Century Gothic" charset="0"/>
              </a:rPr>
              <a:t>quantitative methods</a:t>
            </a:r>
          </a:p>
          <a:p>
            <a:pPr marL="571500" indent="-571500">
              <a:buAutoNum type="romanLcParenBoth"/>
            </a:pPr>
            <a:r>
              <a:rPr lang="en-US" sz="2800" dirty="0" smtClean="0">
                <a:latin typeface="Century Gothic" charset="0"/>
                <a:ea typeface="Century Gothic" charset="0"/>
                <a:cs typeface="Century Gothic" charset="0"/>
              </a:rPr>
              <a:t>impact </a:t>
            </a:r>
            <a:r>
              <a:rPr lang="en-US" sz="2800" dirty="0">
                <a:latin typeface="Century Gothic" charset="0"/>
                <a:ea typeface="Century Gothic" charset="0"/>
                <a:cs typeface="Century Gothic" charset="0"/>
              </a:rPr>
              <a:t>of differential distribution of social factors across the sexes, and; </a:t>
            </a:r>
            <a:endParaRPr lang="en-US" sz="28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571500" indent="-571500">
              <a:buAutoNum type="romanLcParenBoth"/>
            </a:pPr>
            <a:r>
              <a:rPr lang="en-US" sz="2800" dirty="0" smtClean="0">
                <a:latin typeface="Century Gothic" charset="0"/>
                <a:ea typeface="Century Gothic" charset="0"/>
                <a:cs typeface="Century Gothic" charset="0"/>
              </a:rPr>
              <a:t>impact </a:t>
            </a:r>
            <a:r>
              <a:rPr lang="en-US" sz="2800" dirty="0">
                <a:latin typeface="Century Gothic" charset="0"/>
                <a:ea typeface="Century Gothic" charset="0"/>
                <a:cs typeface="Century Gothic" charset="0"/>
              </a:rPr>
              <a:t>of differences in the associations between such social factors and health across sexes.</a:t>
            </a:r>
            <a:r>
              <a:rPr lang="en-US" sz="28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endParaRPr lang="en-US" sz="2800" dirty="0" smtClean="0">
              <a:latin typeface="Century Gothic" charset="0"/>
              <a:ea typeface="Century Gothic" charset="0"/>
              <a:cs typeface="Century Gothic" charset="0"/>
            </a:endParaRPr>
          </a:p>
          <a:p>
            <a:endParaRPr lang="en-CA" sz="2800" dirty="0" smtClean="0">
              <a:latin typeface="Century Gothic" charset="0"/>
              <a:ea typeface="Century Gothic" charset="0"/>
              <a:cs typeface="Century Gothic" charset="0"/>
            </a:endParaRPr>
          </a:p>
          <a:p>
            <a:pPr algn="ctr"/>
            <a:endParaRPr lang="en-CA" sz="2800" dirty="0" smtClean="0">
              <a:latin typeface="Century Gothic" charset="0"/>
              <a:ea typeface="Century Gothic" charset="0"/>
              <a:cs typeface="Century Gothic" charset="0"/>
            </a:endParaRPr>
          </a:p>
          <a:p>
            <a:pPr algn="ctr"/>
            <a:r>
              <a:rPr lang="en-CA" sz="2800" dirty="0" smtClean="0">
                <a:latin typeface="Century Gothic" charset="0"/>
                <a:ea typeface="Century Gothic" charset="0"/>
                <a:cs typeface="Century Gothic" charset="0"/>
              </a:rPr>
              <a:t>Study </a:t>
            </a:r>
            <a:r>
              <a:rPr lang="en-CA" sz="2800" dirty="0">
                <a:latin typeface="Century Gothic" charset="0"/>
                <a:ea typeface="Century Gothic" charset="0"/>
                <a:cs typeface="Century Gothic" charset="0"/>
              </a:rPr>
              <a:t>of intersections of sex and social circumstances offers a measure of </a:t>
            </a:r>
            <a:r>
              <a:rPr lang="en-CA" sz="2800" b="1" dirty="0">
                <a:latin typeface="Century Gothic" charset="0"/>
                <a:ea typeface="Century Gothic" charset="0"/>
                <a:cs typeface="Century Gothic" charset="0"/>
              </a:rPr>
              <a:t>gender</a:t>
            </a:r>
            <a:r>
              <a:rPr lang="en-US" sz="28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800" dirty="0" smtClean="0">
                <a:latin typeface="Century Gothic" charset="0"/>
                <a:ea typeface="Century Gothic" charset="0"/>
                <a:cs typeface="Century Gothic" charset="0"/>
              </a:rPr>
              <a:t>. </a:t>
            </a:r>
            <a:endParaRPr lang="en-US" sz="28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62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63" y="219076"/>
            <a:ext cx="2457450" cy="8740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240" b="69454"/>
          <a:stretch/>
        </p:blipFill>
        <p:spPr>
          <a:xfrm>
            <a:off x="7031720" y="6215063"/>
            <a:ext cx="1938559" cy="642937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42949" y="3284785"/>
            <a:ext cx="75580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800" b="1" dirty="0">
                <a:latin typeface="Century Gothic" charset="0"/>
                <a:ea typeface="Century Gothic" charset="0"/>
                <a:cs typeface="Century Gothic" charset="0"/>
              </a:rPr>
              <a:t>Aim</a:t>
            </a:r>
            <a:r>
              <a:rPr lang="en-CA" sz="2800" dirty="0">
                <a:latin typeface="Century Gothic" charset="0"/>
                <a:ea typeface="Century Gothic" charset="0"/>
                <a:cs typeface="Century Gothic" charset="0"/>
              </a:rPr>
              <a:t>: to inform FUTUREGEN about methods </a:t>
            </a:r>
            <a:r>
              <a:rPr lang="en-CA" sz="2800" dirty="0" smtClean="0">
                <a:latin typeface="Century Gothic" charset="0"/>
                <a:ea typeface="Century Gothic" charset="0"/>
                <a:cs typeface="Century Gothic" charset="0"/>
              </a:rPr>
              <a:t>to use </a:t>
            </a:r>
            <a:r>
              <a:rPr lang="en-CA" sz="2800" dirty="0">
                <a:latin typeface="Century Gothic" charset="0"/>
                <a:ea typeface="Century Gothic" charset="0"/>
                <a:cs typeface="Century Gothic" charset="0"/>
              </a:rPr>
              <a:t>in assessing the impact of gender on each WP’s outcomes</a:t>
            </a:r>
            <a:r>
              <a:rPr lang="en-CA" sz="2800" dirty="0" smtClean="0">
                <a:latin typeface="Century Gothic" charset="0"/>
                <a:ea typeface="Century Gothic" charset="0"/>
                <a:cs typeface="Century Gothic" charset="0"/>
              </a:rPr>
              <a:t>.</a:t>
            </a:r>
          </a:p>
          <a:p>
            <a:r>
              <a:rPr lang="en-US" sz="2800" dirty="0" smtClean="0">
                <a:latin typeface="Century Gothic" charset="0"/>
                <a:ea typeface="Century Gothic" charset="0"/>
                <a:cs typeface="Century Gothic" charset="0"/>
              </a:rPr>
              <a:t> </a:t>
            </a:r>
            <a:endParaRPr lang="en-US" sz="2800" dirty="0">
              <a:latin typeface="Century Gothic" charset="0"/>
              <a:ea typeface="Century Gothic" charset="0"/>
              <a:cs typeface="Century Gothic" charset="0"/>
            </a:endParaRPr>
          </a:p>
          <a:p>
            <a:r>
              <a:rPr lang="en-US" sz="2800" b="1" dirty="0">
                <a:latin typeface="Century Gothic" charset="0"/>
                <a:ea typeface="Century Gothic" charset="0"/>
                <a:cs typeface="Century Gothic" charset="0"/>
              </a:rPr>
              <a:t>Methods</a:t>
            </a:r>
            <a:r>
              <a:rPr lang="en-US" sz="2800" dirty="0">
                <a:latin typeface="Century Gothic" charset="0"/>
                <a:ea typeface="Century Gothic" charset="0"/>
                <a:cs typeface="Century Gothic" charset="0"/>
              </a:rPr>
              <a:t>: systematic review - &gt;9000 papers, hundreds – full review</a:t>
            </a:r>
          </a:p>
        </p:txBody>
      </p:sp>
      <p:sp>
        <p:nvSpPr>
          <p:cNvPr id="3" name="Rectangle 2"/>
          <p:cNvSpPr/>
          <p:nvPr/>
        </p:nvSpPr>
        <p:spPr>
          <a:xfrm>
            <a:off x="514349" y="850284"/>
            <a:ext cx="801528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4000" dirty="0">
                <a:latin typeface="Century Gothic" charset="0"/>
                <a:ea typeface="Century Gothic" charset="0"/>
                <a:cs typeface="Century Gothic" charset="0"/>
              </a:rPr>
              <a:t>Methods used in studies on health among middle-aged and older adults</a:t>
            </a:r>
            <a:r>
              <a:rPr lang="en-US" sz="40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3180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854" y="177536"/>
            <a:ext cx="1828798" cy="65048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-8757" r="69344" b="72007"/>
          <a:stretch/>
        </p:blipFill>
        <p:spPr>
          <a:xfrm>
            <a:off x="6865495" y="5886454"/>
            <a:ext cx="2278505" cy="971546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628650" y="642938"/>
            <a:ext cx="7886700" cy="10477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mtClean="0">
                <a:latin typeface="Century Gothic" charset="0"/>
                <a:ea typeface="Century Gothic" charset="0"/>
                <a:cs typeface="Century Gothic" charset="0"/>
              </a:rPr>
              <a:t>Results</a:t>
            </a:r>
            <a:endParaRPr lang="en-US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374754" y="1690689"/>
            <a:ext cx="8140596" cy="471011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2400" dirty="0" smtClean="0">
                <a:latin typeface="Century Gothic" charset="0"/>
                <a:ea typeface="Century Gothic" charset="0"/>
                <a:cs typeface="Century Gothic" charset="0"/>
              </a:rPr>
              <a:t>Limited intentional exploration of </a:t>
            </a:r>
            <a:r>
              <a:rPr lang="en-CA" sz="2400" dirty="0" err="1" smtClean="0">
                <a:latin typeface="Century Gothic" charset="0"/>
                <a:ea typeface="Century Gothic" charset="0"/>
                <a:cs typeface="Century Gothic" charset="0"/>
              </a:rPr>
              <a:t>intersectionality</a:t>
            </a:r>
            <a:r>
              <a:rPr lang="en-CA" sz="2400" dirty="0" smtClean="0">
                <a:latin typeface="Century Gothic" charset="0"/>
                <a:ea typeface="Century Gothic" charset="0"/>
                <a:cs typeface="Century Gothic" charset="0"/>
              </a:rPr>
              <a:t> </a:t>
            </a:r>
          </a:p>
          <a:p>
            <a:r>
              <a:rPr lang="en-CA" sz="2400" dirty="0" smtClean="0">
                <a:latin typeface="Century Gothic" charset="0"/>
                <a:ea typeface="Century Gothic" charset="0"/>
                <a:cs typeface="Century Gothic" charset="0"/>
              </a:rPr>
              <a:t>Many control for sex</a:t>
            </a:r>
            <a:endParaRPr lang="en-US" sz="2400" dirty="0" smtClean="0">
              <a:latin typeface="Century Gothic" charset="0"/>
              <a:ea typeface="Century Gothic" charset="0"/>
              <a:cs typeface="Century Gothic" charset="0"/>
            </a:endParaRPr>
          </a:p>
          <a:p>
            <a:r>
              <a:rPr lang="en-CA" sz="2400" dirty="0" smtClean="0">
                <a:latin typeface="Century Gothic" charset="0"/>
                <a:ea typeface="Century Gothic" charset="0"/>
                <a:cs typeface="Century Gothic" charset="0"/>
              </a:rPr>
              <a:t>Some more elaborate methods than </a:t>
            </a:r>
            <a:r>
              <a:rPr lang="en-CA" sz="2400" dirty="0" smtClean="0">
                <a:latin typeface="Century Gothic" charset="0"/>
                <a:ea typeface="Century Gothic" charset="0"/>
                <a:cs typeface="Century Gothic" charset="0"/>
              </a:rPr>
              <a:t>regression e.g</a:t>
            </a:r>
            <a:r>
              <a:rPr lang="en-CA" sz="2400" dirty="0">
                <a:latin typeface="Century Gothic" charset="0"/>
                <a:ea typeface="Century Gothic" charset="0"/>
                <a:cs typeface="Century Gothic" charset="0"/>
              </a:rPr>
              <a:t>.</a:t>
            </a:r>
            <a:r>
              <a:rPr lang="en-CA" sz="2400" dirty="0" smtClean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CA" sz="2400" dirty="0" smtClean="0">
                <a:latin typeface="Century Gothic" charset="0"/>
                <a:ea typeface="Century Gothic" charset="0"/>
                <a:cs typeface="Century Gothic" charset="0"/>
              </a:rPr>
              <a:t>multilevel analyses, mediation, SEM, decomposition</a:t>
            </a:r>
            <a:r>
              <a:rPr lang="en-CA" sz="2400" dirty="0" smtClean="0">
                <a:latin typeface="Century Gothic" charset="0"/>
                <a:ea typeface="Century Gothic" charset="0"/>
                <a:cs typeface="Century Gothic" charset="0"/>
              </a:rPr>
              <a:t>,</a:t>
            </a:r>
            <a:r>
              <a:rPr lang="en-US" sz="2400" dirty="0" smtClean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smtClean="0">
                <a:latin typeface="Century Gothic" charset="0"/>
                <a:ea typeface="Century Gothic" charset="0"/>
                <a:cs typeface="Century Gothic" charset="0"/>
              </a:rPr>
              <a:t>but few</a:t>
            </a:r>
            <a:r>
              <a:rPr lang="en-CA" sz="2400" dirty="0" smtClean="0">
                <a:latin typeface="Century Gothic" charset="0"/>
                <a:ea typeface="Century Gothic" charset="0"/>
                <a:cs typeface="Century Gothic" charset="0"/>
              </a:rPr>
              <a:t> considered gender </a:t>
            </a:r>
          </a:p>
          <a:p>
            <a:r>
              <a:rPr lang="en-CA" sz="2400" dirty="0" smtClean="0">
                <a:latin typeface="Century Gothic" charset="0"/>
                <a:ea typeface="Century Gothic" charset="0"/>
                <a:cs typeface="Century Gothic" charset="0"/>
              </a:rPr>
              <a:t>Only </a:t>
            </a:r>
            <a:r>
              <a:rPr lang="en-CA" sz="2400" dirty="0" smtClean="0">
                <a:latin typeface="Century Gothic" charset="0"/>
                <a:ea typeface="Century Gothic" charset="0"/>
                <a:cs typeface="Century Gothic" charset="0"/>
              </a:rPr>
              <a:t>actual (although not potential) consistent approach </a:t>
            </a:r>
            <a:r>
              <a:rPr lang="en-CA" sz="2400" dirty="0" smtClean="0">
                <a:latin typeface="Century Gothic" charset="0"/>
                <a:ea typeface="Century Gothic" charset="0"/>
                <a:cs typeface="Century Gothic" charset="0"/>
              </a:rPr>
              <a:t>for getting at gender was sex-segregation of results with whatever method was used. </a:t>
            </a:r>
            <a:endParaRPr lang="en-US" sz="2400" dirty="0" smtClean="0">
              <a:latin typeface="Century Gothic" charset="0"/>
              <a:ea typeface="Century Gothic" charset="0"/>
              <a:cs typeface="Century Gothic" charset="0"/>
            </a:endParaRPr>
          </a:p>
          <a:p>
            <a:r>
              <a:rPr lang="en-CA" sz="2400" dirty="0" smtClean="0">
                <a:latin typeface="Century Gothic" charset="0"/>
                <a:ea typeface="Century Gothic" charset="0"/>
                <a:cs typeface="Century Gothic" charset="0"/>
              </a:rPr>
              <a:t>Recommendation: try several methods along with sex segregation. </a:t>
            </a:r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240" b="69454"/>
          <a:stretch/>
        </p:blipFill>
        <p:spPr>
          <a:xfrm>
            <a:off x="7031720" y="6215063"/>
            <a:ext cx="1938559" cy="64293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63" y="219076"/>
            <a:ext cx="2457450" cy="874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91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63" y="219076"/>
            <a:ext cx="2457450" cy="8740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240" b="69454"/>
          <a:stretch/>
        </p:blipFill>
        <p:spPr>
          <a:xfrm>
            <a:off x="7031720" y="6215063"/>
            <a:ext cx="1938559" cy="642937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004634" y="1093171"/>
            <a:ext cx="271260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latin typeface="Century Gothic" charset="0"/>
                <a:ea typeface="Century Gothic" charset="0"/>
                <a:cs typeface="Century Gothic" charset="0"/>
              </a:rPr>
              <a:t>So what?</a:t>
            </a:r>
            <a:endParaRPr lang="en-US" sz="4400" dirty="0"/>
          </a:p>
        </p:txBody>
      </p:sp>
      <p:sp>
        <p:nvSpPr>
          <p:cNvPr id="3" name="Rectangle 2"/>
          <p:cNvSpPr/>
          <p:nvPr/>
        </p:nvSpPr>
        <p:spPr>
          <a:xfrm>
            <a:off x="1028700" y="2300289"/>
            <a:ext cx="725805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Courier New" charset="0"/>
              <a:buChar char="o"/>
            </a:pPr>
            <a:r>
              <a:rPr lang="en-US" sz="2800" dirty="0" smtClean="0">
                <a:latin typeface="Century Gothic" charset="0"/>
                <a:ea typeface="Century Gothic" charset="0"/>
                <a:cs typeface="Century Gothic" charset="0"/>
              </a:rPr>
              <a:t>FUTUREGEN</a:t>
            </a:r>
          </a:p>
          <a:p>
            <a:pPr marL="457200" indent="-457200">
              <a:buFont typeface="Courier New" charset="0"/>
              <a:buChar char="o"/>
            </a:pPr>
            <a:r>
              <a:rPr lang="en-US" sz="2800" dirty="0" smtClean="0">
                <a:latin typeface="Century Gothic" charset="0"/>
                <a:ea typeface="Century Gothic" charset="0"/>
                <a:cs typeface="Century Gothic" charset="0"/>
              </a:rPr>
              <a:t>Funders</a:t>
            </a:r>
            <a:endParaRPr lang="en-US" sz="28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457200" indent="-457200">
              <a:buFont typeface="Courier New" charset="0"/>
              <a:buChar char="o"/>
            </a:pPr>
            <a:r>
              <a:rPr lang="en-US" sz="2800" dirty="0">
                <a:latin typeface="Century Gothic" charset="0"/>
                <a:ea typeface="Century Gothic" charset="0"/>
                <a:cs typeface="Century Gothic" charset="0"/>
              </a:rPr>
              <a:t>Journals</a:t>
            </a:r>
          </a:p>
          <a:p>
            <a:pPr marL="457200" indent="-457200">
              <a:buFont typeface="Courier New" charset="0"/>
              <a:buChar char="o"/>
            </a:pPr>
            <a:r>
              <a:rPr lang="en-US" sz="2800" dirty="0">
                <a:latin typeface="Century Gothic" charset="0"/>
                <a:ea typeface="Century Gothic" charset="0"/>
                <a:cs typeface="Century Gothic" charset="0"/>
              </a:rPr>
              <a:t>Policy?</a:t>
            </a:r>
          </a:p>
          <a:p>
            <a:pPr marL="457200" indent="-457200">
              <a:buFont typeface="Courier New" charset="0"/>
              <a:buChar char="o"/>
            </a:pPr>
            <a:endParaRPr lang="en-US" sz="28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457200" indent="-457200">
              <a:buFont typeface="Courier New" charset="0"/>
              <a:buChar char="o"/>
            </a:pPr>
            <a:endParaRPr lang="en-US" sz="28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457200" indent="-457200" algn="r">
              <a:buFont typeface="Courier New" charset="0"/>
              <a:buChar char="o"/>
            </a:pPr>
            <a:r>
              <a:rPr lang="en-US" sz="2800" dirty="0">
                <a:latin typeface="Century Gothic" charset="0"/>
                <a:ea typeface="Century Gothic" charset="0"/>
                <a:cs typeface="Century Gothic" charset="0"/>
              </a:rPr>
              <a:t>Gendered nature of </a:t>
            </a:r>
            <a:r>
              <a:rPr lang="en-US" sz="2800" dirty="0" smtClean="0">
                <a:latin typeface="Century Gothic" charset="0"/>
                <a:ea typeface="Century Gothic" charset="0"/>
                <a:cs typeface="Century Gothic" charset="0"/>
              </a:rPr>
              <a:t>indicators</a:t>
            </a:r>
          </a:p>
          <a:p>
            <a:pPr marL="457200" indent="-457200" algn="r">
              <a:buFont typeface="Courier New" charset="0"/>
              <a:buChar char="o"/>
            </a:pPr>
            <a:r>
              <a:rPr lang="en-US" sz="2800" dirty="0" smtClean="0">
                <a:latin typeface="Century Gothic" charset="0"/>
                <a:ea typeface="Century Gothic" charset="0"/>
                <a:cs typeface="Century Gothic" charset="0"/>
              </a:rPr>
              <a:t>PhD workshop</a:t>
            </a:r>
            <a:endParaRPr lang="en-US" sz="28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80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</TotalTime>
  <Words>210</Words>
  <Application>Microsoft Macintosh PowerPoint</Application>
  <PresentationFormat>On-screen Show (4:3)</PresentationFormat>
  <Paragraphs>31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Calibri Light</vt:lpstr>
      <vt:lpstr>Century Gothic</vt:lpstr>
      <vt:lpstr>Courier New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Susan Phillips</dc:creator>
  <cp:keywords/>
  <dc:description/>
  <cp:lastModifiedBy>Susan Phillips</cp:lastModifiedBy>
  <cp:revision>18</cp:revision>
  <dcterms:created xsi:type="dcterms:W3CDTF">2020-04-29T22:22:58Z</dcterms:created>
  <dcterms:modified xsi:type="dcterms:W3CDTF">2020-05-04T14:47:31Z</dcterms:modified>
  <cp:category/>
</cp:coreProperties>
</file>