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040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19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912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830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448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723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668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289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83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122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68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EF099-CD67-44F8-8FC4-DBF8E87CE6E6}" type="datetimeFigureOut">
              <a:rPr lang="en-CA" smtClean="0"/>
              <a:t>2019-04-11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ED0C9-BF6E-406E-9F4F-ABDD38A9DE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1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350795"/>
              </p:ext>
            </p:extLst>
          </p:nvPr>
        </p:nvGraphicFramePr>
        <p:xfrm>
          <a:off x="696685" y="856308"/>
          <a:ext cx="10974075" cy="5479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580">
                  <a:extLst>
                    <a:ext uri="{9D8B030D-6E8A-4147-A177-3AD203B41FA5}">
                      <a16:colId xmlns:a16="http://schemas.microsoft.com/office/drawing/2014/main" val="2952022070"/>
                    </a:ext>
                  </a:extLst>
                </a:gridCol>
                <a:gridCol w="7733495">
                  <a:extLst>
                    <a:ext uri="{9D8B030D-6E8A-4147-A177-3AD203B41FA5}">
                      <a16:colId xmlns:a16="http://schemas.microsoft.com/office/drawing/2014/main" val="2056524659"/>
                    </a:ext>
                  </a:extLst>
                </a:gridCol>
              </a:tblGrid>
              <a:tr h="1082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Role of Sounding</a:t>
                      </a:r>
                      <a:r>
                        <a:rPr lang="en-US" sz="1400" baseline="0" dirty="0">
                          <a:effectLst/>
                        </a:rPr>
                        <a:t> Board</a:t>
                      </a:r>
                      <a:r>
                        <a:rPr lang="en-US" sz="1400" dirty="0">
                          <a:effectLst/>
                        </a:rPr>
                        <a:t> membership</a:t>
                      </a:r>
                      <a:endParaRPr lang="en-C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-Members to participate in a collaborative process</a:t>
                      </a:r>
                      <a:endParaRPr lang="en-CA" sz="14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-Members will provide content-related support, and bring knowledge, skills and experience to the working group throughout the multiple stages of the research study process</a:t>
                      </a:r>
                      <a:endParaRPr lang="en-C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4013058347"/>
                  </a:ext>
                </a:extLst>
              </a:tr>
              <a:tr h="1082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Method and frequency of communication</a:t>
                      </a:r>
                      <a:endParaRPr lang="en-C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-The facilitator (TBD) will provide study background documents</a:t>
                      </a:r>
                      <a:endParaRPr lang="en-CA" sz="14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-Agendas to be provided in advance of meetings</a:t>
                      </a:r>
                      <a:endParaRPr lang="en-CA" sz="14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-There will be ongoing opportunities for communication, in a manner that facilitates the function of Sounding board members in </a:t>
                      </a:r>
                      <a:r>
                        <a:rPr lang="en-US" sz="1400">
                          <a:effectLst/>
                        </a:rPr>
                        <a:t>their roles</a:t>
                      </a:r>
                      <a:endParaRPr lang="en-US" sz="1400" dirty="0">
                        <a:effectLst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3999362675"/>
                  </a:ext>
                </a:extLst>
              </a:tr>
              <a:tr h="9019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workload</a:t>
                      </a:r>
                      <a:endParaRPr lang="en-C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-Meeting participation by members </a:t>
                      </a:r>
                      <a:endParaRPr lang="en-CA" sz="14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-Provision of feedback on key issues will be made in meetings or by email correspondence</a:t>
                      </a:r>
                      <a:endParaRPr lang="en-CA" sz="14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-There will be opportunities for interested Sounding board members to meet authorship criteria (see below “Authorship”)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2451878939"/>
                  </a:ext>
                </a:extLst>
              </a:tr>
              <a:tr h="7215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Timelines</a:t>
                      </a:r>
                      <a:endParaRPr lang="en-C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-The Sounding board involvement is anticipated to begin in March 2019, and end in</a:t>
                      </a:r>
                      <a:r>
                        <a:rPr lang="en-US" sz="1400" baseline="0" dirty="0">
                          <a:effectLst/>
                        </a:rPr>
                        <a:t> [DATE]</a:t>
                      </a:r>
                      <a:endParaRPr lang="en-CA" sz="14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-Meetings and/or updates will occur every X to X months (X to X meetings/year, and with brief email correspondence)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3773389859"/>
                  </a:ext>
                </a:extLst>
              </a:tr>
              <a:tr h="7215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How advice will be managed</a:t>
                      </a:r>
                      <a:endParaRPr lang="en-C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-Sounding board input will be sought and considered along with that of the core research team.</a:t>
                      </a:r>
                      <a:endParaRPr lang="en-CA" sz="14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-Disagreements on views will be respectfully and collaboratively managed by the Sounding board facilitator (TBD)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3184814146"/>
                  </a:ext>
                </a:extLst>
              </a:tr>
              <a:tr h="5411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Authorship</a:t>
                      </a:r>
                      <a:endParaRPr lang="en-CA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-Criteria outlined by International Journal Committee of Medical Journal Editors (IJCME) will be used to guide publication authorship.</a:t>
                      </a:r>
                      <a:endParaRPr lang="en-CA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40265003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00594" y="-767474"/>
            <a:ext cx="6165669" cy="2215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CA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1. Suggested</a:t>
            </a:r>
            <a: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Terms of Reference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618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Jull</dc:creator>
  <cp:lastModifiedBy>ezolyomi</cp:lastModifiedBy>
  <cp:revision>3</cp:revision>
  <dcterms:created xsi:type="dcterms:W3CDTF">2019-03-17T17:01:41Z</dcterms:created>
  <dcterms:modified xsi:type="dcterms:W3CDTF">2019-04-11T11:30:52Z</dcterms:modified>
</cp:coreProperties>
</file>