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8" r:id="rId2"/>
  </p:sldMasterIdLst>
  <p:notesMasterIdLst>
    <p:notesMasterId r:id="rId21"/>
  </p:notesMasterIdLst>
  <p:sldIdLst>
    <p:sldId id="258" r:id="rId3"/>
    <p:sldId id="260" r:id="rId4"/>
    <p:sldId id="436" r:id="rId5"/>
    <p:sldId id="416" r:id="rId6"/>
    <p:sldId id="432" r:id="rId7"/>
    <p:sldId id="430" r:id="rId8"/>
    <p:sldId id="433" r:id="rId9"/>
    <p:sldId id="431" r:id="rId10"/>
    <p:sldId id="434" r:id="rId11"/>
    <p:sldId id="438" r:id="rId12"/>
    <p:sldId id="437" r:id="rId13"/>
    <p:sldId id="417" r:id="rId14"/>
    <p:sldId id="418" r:id="rId15"/>
    <p:sldId id="422" r:id="rId16"/>
    <p:sldId id="420" r:id="rId17"/>
    <p:sldId id="435" r:id="rId18"/>
    <p:sldId id="427" r:id="rId19"/>
    <p:sldId id="42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_Rodrigues" initials="rev1" lastIdx="10" clrIdx="0">
    <p:extLst>
      <p:ext uri="{19B8F6BF-5375-455C-9EA6-DF929625EA0E}">
        <p15:presenceInfo xmlns:p15="http://schemas.microsoft.com/office/powerpoint/2012/main" userId="R_Rodrigu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4108"/>
    <a:srgbClr val="4D4C83"/>
    <a:srgbClr val="83814C"/>
    <a:srgbClr val="EA5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6"/>
    <p:restoredTop sz="94668"/>
  </p:normalViewPr>
  <p:slideViewPr>
    <p:cSldViewPr snapToGrid="0" snapToObjects="1" showGuides="1">
      <p:cViewPr varScale="1">
        <p:scale>
          <a:sx n="121" d="100"/>
          <a:sy n="121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FCD1-857A-074F-8340-AE0CDE8F334C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783FF-F9AC-1A40-8E34-9822FD9F04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13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, Date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78482" y="5641975"/>
            <a:ext cx="3241964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3554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904010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2524992"/>
            <a:ext cx="9247909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1/6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71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287000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1662544"/>
            <a:ext cx="9247909" cy="429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00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18173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2462645"/>
            <a:ext cx="9247909" cy="3491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06538" y="1350963"/>
            <a:ext cx="9217025" cy="976312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2. Start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1/3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6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3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95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8" name="Textplatzhalter 2"/>
          <p:cNvSpPr>
            <a:spLocks noGrp="1"/>
          </p:cNvSpPr>
          <p:nvPr>
            <p:ph idx="14" hasCustomPrompt="1"/>
          </p:nvPr>
        </p:nvSpPr>
        <p:spPr>
          <a:xfrm>
            <a:off x="1503219" y="4831773"/>
            <a:ext cx="9227127" cy="120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>
          <a:xfrm>
            <a:off x="1503219" y="3636818"/>
            <a:ext cx="9227127" cy="106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600"/>
              </a:lnSpc>
              <a:spcAft>
                <a:spcPts val="1500"/>
              </a:spcAft>
              <a:defRPr sz="2000" b="0" i="1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„Quotation“</a:t>
            </a:r>
          </a:p>
        </p:txBody>
      </p:sp>
    </p:spTree>
    <p:extLst>
      <p:ext uri="{BB962C8B-B14F-4D97-AF65-F5344CB8AC3E}">
        <p14:creationId xmlns:p14="http://schemas.microsoft.com/office/powerpoint/2010/main" val="127338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numbered List Short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400" marR="0" indent="-2304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</a:lstStyle>
          <a:p>
            <a:pPr lvl="0"/>
            <a:r>
              <a:rPr lang="de-DE" dirty="0" err="1"/>
              <a:t>Unnumbered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91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numbered List Long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9227271" cy="748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rgbClr val="4D4C83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3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1506682" y="2514601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400" marR="0" indent="-2304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</a:lstStyle>
          <a:p>
            <a:pPr lvl="0"/>
            <a:r>
              <a:rPr lang="de-DE" dirty="0" err="1"/>
              <a:t>Unnumbered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-text </a:t>
            </a:r>
            <a:r>
              <a:rPr lang="de-DE" dirty="0" err="1"/>
              <a:t>items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  <a:p>
            <a:pPr lvl="0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-liners</a:t>
            </a:r>
          </a:p>
        </p:txBody>
      </p:sp>
    </p:spTree>
    <p:extLst>
      <p:ext uri="{BB962C8B-B14F-4D97-AF65-F5344CB8AC3E}">
        <p14:creationId xmlns:p14="http://schemas.microsoft.com/office/powerpoint/2010/main" val="679206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1527175" y="2171701"/>
            <a:ext cx="9205913" cy="30964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913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6" hasCustomPrompt="1"/>
          </p:nvPr>
        </p:nvSpPr>
        <p:spPr>
          <a:xfrm>
            <a:off x="1517650" y="2160588"/>
            <a:ext cx="9226550" cy="3108325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Image from external diagram or other image</a:t>
            </a:r>
          </a:p>
        </p:txBody>
      </p:sp>
    </p:spTree>
    <p:extLst>
      <p:ext uri="{BB962C8B-B14F-4D97-AF65-F5344CB8AC3E}">
        <p14:creationId xmlns:p14="http://schemas.microsoft.com/office/powerpoint/2010/main" val="1406841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6"/>
          </p:nvPr>
        </p:nvSpPr>
        <p:spPr>
          <a:xfrm>
            <a:off x="1517650" y="2151063"/>
            <a:ext cx="9237663" cy="3138487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66909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, Date</a:t>
            </a:r>
          </a:p>
        </p:txBody>
      </p:sp>
      <p:sp>
        <p:nvSpPr>
          <p:cNvPr id="10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53592" y="5631584"/>
            <a:ext cx="3241964" cy="1060450"/>
          </a:xfrm>
        </p:spPr>
        <p:txBody>
          <a:bodyPr/>
          <a:lstStyle/>
          <a:p>
            <a:r>
              <a:rPr lang="en-GB" dirty="0"/>
              <a:t>Logo1</a:t>
            </a:r>
          </a:p>
        </p:txBody>
      </p:sp>
      <p:sp>
        <p:nvSpPr>
          <p:cNvPr id="11" name="Bildplatzhalter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99911" y="5628121"/>
            <a:ext cx="3241964" cy="1060450"/>
          </a:xfrm>
        </p:spPr>
        <p:txBody>
          <a:bodyPr/>
          <a:lstStyle/>
          <a:p>
            <a:r>
              <a:rPr lang="en-GB" dirty="0"/>
              <a:t>Logo2</a:t>
            </a:r>
          </a:p>
        </p:txBody>
      </p:sp>
    </p:spTree>
    <p:extLst>
      <p:ext uri="{BB962C8B-B14F-4D97-AF65-F5344CB8AC3E}">
        <p14:creationId xmlns:p14="http://schemas.microsoft.com/office/powerpoint/2010/main" val="1204874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16784" y="2150197"/>
            <a:ext cx="2971800" cy="3138776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de-DE" dirty="0"/>
              <a:t>Description</a:t>
            </a:r>
            <a:endParaRPr lang="en-GB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2139950"/>
            <a:ext cx="6192838" cy="3159125"/>
          </a:xfrm>
        </p:spPr>
        <p:txBody>
          <a:bodyPr/>
          <a:lstStyle/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01395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  <p:sp>
        <p:nvSpPr>
          <p:cNvPr id="9" name="Diagrammplatzhalter 10"/>
          <p:cNvSpPr>
            <a:spLocks noGrp="1"/>
          </p:cNvSpPr>
          <p:nvPr>
            <p:ph type="chart" sz="quarter" idx="16"/>
          </p:nvPr>
        </p:nvSpPr>
        <p:spPr>
          <a:xfrm>
            <a:off x="4603173" y="2151063"/>
            <a:ext cx="6152140" cy="3138487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Diagram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16784" y="2150197"/>
            <a:ext cx="2971800" cy="3138776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de-DE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52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, Date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78482" y="5641975"/>
            <a:ext cx="3241964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4514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061864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410445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CFA9E0-2906-4042-9AAF-B47A6907D6A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9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/>
              <a:t>x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, Date</a:t>
            </a:r>
          </a:p>
        </p:txBody>
      </p:sp>
      <p:sp>
        <p:nvSpPr>
          <p:cNvPr id="10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65517" y="5641975"/>
            <a:ext cx="2836719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  <p:sp>
        <p:nvSpPr>
          <p:cNvPr id="11" name="Bildplatzhalter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503215" y="5638512"/>
            <a:ext cx="2881746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  <p:sp>
        <p:nvSpPr>
          <p:cNvPr id="12" name="Bildplatzhalter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782791" y="5641976"/>
            <a:ext cx="2878283" cy="1060450"/>
          </a:xfrm>
        </p:spPr>
        <p:txBody>
          <a:bodyPr/>
          <a:lstStyle/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05691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764704"/>
            <a:ext cx="10892367" cy="865188"/>
          </a:xfrm>
        </p:spPr>
        <p:txBody>
          <a:bodyPr/>
          <a:lstStyle>
            <a:lvl1pPr>
              <a:defRPr sz="2400">
                <a:solidFill>
                  <a:srgbClr val="8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1" y="1844824"/>
            <a:ext cx="10892367" cy="4824536"/>
          </a:xfrm>
        </p:spPr>
        <p:txBody>
          <a:bodyPr/>
          <a:lstStyle>
            <a:lvl1pPr marL="182563" indent="-182563">
              <a:buFont typeface="Arial"/>
              <a:buChar char="•"/>
              <a:defRPr/>
            </a:lvl1pPr>
            <a:lvl2pPr marL="539750" indent="-192088">
              <a:buFont typeface="Arial"/>
              <a:buChar char="•"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172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slide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429000"/>
            <a:ext cx="10515600" cy="1567543"/>
          </a:xfrm>
        </p:spPr>
        <p:txBody>
          <a:bodyPr anchor="t" anchorCtr="0"/>
          <a:lstStyle/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890588"/>
            <a:ext cx="12192000" cy="22288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Image covering width of slide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143727"/>
            <a:ext cx="10515600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86524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ree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208437" y="1252319"/>
            <a:ext cx="1775126" cy="1775126"/>
          </a:xfrm>
        </p:spPr>
        <p:txBody>
          <a:bodyPr/>
          <a:lstStyle/>
          <a:p>
            <a:r>
              <a:rPr lang="en-GB" dirty="0"/>
              <a:t>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429000"/>
            <a:ext cx="10515600" cy="1569028"/>
          </a:xfrm>
        </p:spPr>
        <p:txBody>
          <a:bodyPr anchor="t" anchorCtr="0">
            <a:normAutofit/>
          </a:bodyPr>
          <a:lstStyle>
            <a:lvl1pPr>
              <a:defRPr sz="3200" baseline="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143727"/>
            <a:ext cx="10515600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Date</a:t>
            </a:r>
          </a:p>
        </p:txBody>
      </p:sp>
      <p:sp>
        <p:nvSpPr>
          <p:cNvPr id="11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129035" y="1252319"/>
            <a:ext cx="1775126" cy="1775126"/>
          </a:xfrm>
        </p:spPr>
        <p:txBody>
          <a:bodyPr/>
          <a:lstStyle/>
          <a:p>
            <a:r>
              <a:rPr lang="en-GB" dirty="0"/>
              <a:t>Image</a:t>
            </a:r>
          </a:p>
        </p:txBody>
      </p:sp>
      <p:sp>
        <p:nvSpPr>
          <p:cNvPr id="12" name="Bildplatzhalter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87839" y="1252319"/>
            <a:ext cx="1775126" cy="1775126"/>
          </a:xfrm>
        </p:spPr>
        <p:txBody>
          <a:bodyPr/>
          <a:lstStyle/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848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28799" y="1298863"/>
            <a:ext cx="8562110" cy="1205346"/>
          </a:xfrm>
        </p:spPr>
        <p:txBody>
          <a:bodyPr anchor="t" anchorCtr="0"/>
          <a:lstStyle/>
          <a:p>
            <a:r>
              <a:rPr lang="de-DE" dirty="0"/>
              <a:t>Titel</a:t>
            </a:r>
            <a:endParaRPr lang="en-GB" dirty="0"/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7717" y="2504209"/>
            <a:ext cx="2519435" cy="2521132"/>
          </a:xfrm>
          <a:prstGeom prst="ellipse">
            <a:avLst/>
          </a:prstGeom>
        </p:spPr>
        <p:txBody>
          <a:bodyPr/>
          <a:lstStyle/>
          <a:p>
            <a:r>
              <a:rPr lang="en-GB" dirty="0"/>
              <a:t>Image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143727"/>
            <a:ext cx="10515600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29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/>
              <a:t>Short-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5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Short-Cut </a:t>
            </a:r>
            <a:r>
              <a:rPr lang="de-DE" dirty="0" err="1"/>
              <a:t>Heading</a:t>
            </a:r>
            <a:r>
              <a:rPr lang="de-DE" dirty="0"/>
              <a:t>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D4C83"/>
                </a:solidFill>
                <a:latin typeface="Calibri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2/3</a:t>
            </a:r>
            <a:endParaRPr lang="en-GB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1527175" y="2171701"/>
            <a:ext cx="9205913" cy="30964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7175" y="5382491"/>
            <a:ext cx="9228138" cy="748434"/>
          </a:xfrm>
        </p:spPr>
        <p:txBody>
          <a:bodyPr anchor="t" anchorCtr="0"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Source: Calibri, 14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line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height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exactly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15pt.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Lorem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ipsum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amet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consectetuer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adipiscing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elit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commodo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ligula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eget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dolor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Aenean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massa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 Cum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sociis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natoque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penatibus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et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magnis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dis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parturient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montes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,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nascetur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ridiculus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mus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ea typeface="Ek Mukta" charset="0"/>
                <a:cs typeface="Ek Mukta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64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2 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18173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lnSpc>
                <a:spcPts val="1800"/>
              </a:lnSpc>
              <a:defRPr sz="1800" baseline="0"/>
            </a:lvl1pPr>
          </a:lstStyle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1485900" y="2462645"/>
            <a:ext cx="9247909" cy="3491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Aft>
                <a:spcPts val="1500"/>
              </a:spcAft>
              <a:defRPr sz="2400" baseline="0"/>
            </a:lvl1pPr>
          </a:lstStyle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058" y="6271058"/>
            <a:ext cx="1173884" cy="1173884"/>
          </a:xfrm>
          <a:prstGeom prst="ellipse">
            <a:avLst/>
          </a:prstGeom>
          <a:solidFill>
            <a:srgbClr val="CC4108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2/6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06538" y="1350963"/>
            <a:ext cx="9217025" cy="976312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83814C"/>
                </a:solidFill>
                <a:latin typeface="Georgia" charset="0"/>
              </a:defRPr>
            </a:lvl1pPr>
          </a:lstStyle>
          <a:p>
            <a:pPr lvl="0"/>
            <a:r>
              <a:rPr lang="de-DE" dirty="0" err="1"/>
              <a:t>Heading</a:t>
            </a:r>
            <a:r>
              <a:rPr lang="de-DE" dirty="0"/>
              <a:t> Level 2. Start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048" y="6267595"/>
            <a:ext cx="1173884" cy="1173884"/>
          </a:xfrm>
          <a:prstGeom prst="ellipse">
            <a:avLst/>
          </a:prstGeom>
          <a:solidFill>
            <a:srgbClr val="83814C"/>
          </a:solidFill>
        </p:spPr>
        <p:txBody>
          <a:bodyPr tIns="0">
            <a:norm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de-DE" dirty="0"/>
              <a:t>1/3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14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838200" y="1210977"/>
            <a:ext cx="10515600" cy="16776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1155546" y="0"/>
            <a:ext cx="14511453" cy="883137"/>
          </a:xfrm>
          <a:prstGeom prst="rect">
            <a:avLst/>
          </a:prstGeom>
          <a:solidFill>
            <a:srgbClr val="4D4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68" y="128574"/>
            <a:ext cx="1408176" cy="625988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-1155546" y="5177766"/>
            <a:ext cx="14511453" cy="334270"/>
          </a:xfrm>
          <a:prstGeom prst="rect">
            <a:avLst/>
          </a:prstGeom>
          <a:solidFill>
            <a:srgbClr val="4D4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39" y="5181319"/>
            <a:ext cx="6771832" cy="330717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>
          <a:xfrm>
            <a:off x="838200" y="3096491"/>
            <a:ext cx="10515600" cy="116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6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78" r:id="rId4"/>
    <p:sldLayoutId id="2147483650" r:id="rId5"/>
    <p:sldLayoutId id="2147483651" r:id="rId6"/>
    <p:sldLayoutId id="2147483652" r:id="rId7"/>
    <p:sldLayoutId id="2147483681" r:id="rId8"/>
    <p:sldLayoutId id="2147483682" r:id="rId9"/>
  </p:sldLayoutIdLst>
  <p:txStyles>
    <p:titleStyle>
      <a:lvl1pPr algn="ctr" defTabSz="914400" rtl="0" eaLnBrk="1" latinLnBrk="0" hangingPunct="1">
        <a:lnSpc>
          <a:spcPts val="4000"/>
        </a:lnSpc>
        <a:spcBef>
          <a:spcPct val="0"/>
        </a:spcBef>
        <a:buNone/>
        <a:defRPr sz="3200" b="1" i="0" kern="1200" baseline="0">
          <a:solidFill>
            <a:srgbClr val="CC4108"/>
          </a:solidFill>
          <a:latin typeface="Georgia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ts val="2800"/>
        </a:lnSpc>
        <a:spcBef>
          <a:spcPts val="0"/>
        </a:spcBef>
        <a:buFontTx/>
        <a:buNone/>
        <a:defRPr sz="2400" kern="1200" baseline="0">
          <a:solidFill>
            <a:srgbClr val="4D4C83"/>
          </a:solidFill>
          <a:latin typeface="Georgia" charset="0"/>
          <a:ea typeface="+mn-ea"/>
          <a:cs typeface="+mn-cs"/>
        </a:defRPr>
      </a:lvl1pPr>
      <a:lvl2pPr marL="4572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44336" y="904010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err="1"/>
              <a:t>Heading</a:t>
            </a:r>
            <a:r>
              <a:rPr lang="de-DE" dirty="0"/>
              <a:t> Level 1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44336" y="2524991"/>
            <a:ext cx="9247909" cy="343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-885382" y="0"/>
            <a:ext cx="14511453" cy="334270"/>
          </a:xfrm>
          <a:prstGeom prst="rect">
            <a:avLst/>
          </a:prstGeom>
          <a:solidFill>
            <a:srgbClr val="4D4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03" y="3553"/>
            <a:ext cx="6771832" cy="3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70" r:id="rId7"/>
    <p:sldLayoutId id="2147483671" r:id="rId8"/>
    <p:sldLayoutId id="2147483666" r:id="rId9"/>
    <p:sldLayoutId id="2147483672" r:id="rId10"/>
    <p:sldLayoutId id="2147483674" r:id="rId11"/>
    <p:sldLayoutId id="2147483673" r:id="rId12"/>
    <p:sldLayoutId id="2147483680" r:id="rId13"/>
    <p:sldLayoutId id="2147483683" r:id="rId14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kern="1200" baseline="0">
          <a:solidFill>
            <a:srgbClr val="CC4108"/>
          </a:solidFill>
          <a:latin typeface="Georgia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spcAft>
          <a:spcPts val="1500"/>
        </a:spcAft>
        <a:buFontTx/>
        <a:buNone/>
        <a:defRPr sz="24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ts val="3000"/>
        </a:lnSpc>
        <a:spcBef>
          <a:spcPts val="500"/>
        </a:spcBef>
        <a:spcAft>
          <a:spcPts val="1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6473" y="1122363"/>
            <a:ext cx="11139054" cy="19949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altLang="de-DE" sz="3600" dirty="0"/>
              <a:t>FUTUREGEN</a:t>
            </a:r>
            <a:br>
              <a:rPr lang="en-GB" altLang="de-DE" sz="3600" dirty="0"/>
            </a:br>
            <a:r>
              <a:rPr lang="en-GB" altLang="de-DE" sz="3600" dirty="0"/>
              <a:t>Evolving gender differences in health &amp; care across cohorts</a:t>
            </a:r>
            <a:endParaRPr lang="de-DE" dirty="0">
              <a:solidFill>
                <a:srgbClr val="EA5101"/>
              </a:solidFill>
            </a:endParaRPr>
          </a:p>
        </p:txBody>
      </p:sp>
      <p:sp>
        <p:nvSpPr>
          <p:cNvPr id="614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1050" y="3366656"/>
            <a:ext cx="10629900" cy="872836"/>
          </a:xfrm>
        </p:spPr>
        <p:txBody>
          <a:bodyPr/>
          <a:lstStyle/>
          <a:p>
            <a:r>
              <a:rPr lang="de-CH" altLang="de-DE" dirty="0">
                <a:solidFill>
                  <a:srgbClr val="CC4108"/>
                </a:solidFill>
              </a:rPr>
              <a:t>Sounding Board meeting</a:t>
            </a:r>
            <a:endParaRPr lang="de-CH" altLang="de-DE" dirty="0">
              <a:solidFill>
                <a:srgbClr val="CC4108"/>
              </a:solidFill>
              <a:ea typeface="ＭＳ Ｐゴシック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524000" y="4333236"/>
            <a:ext cx="9144001" cy="710066"/>
          </a:xfrm>
        </p:spPr>
        <p:txBody>
          <a:bodyPr/>
          <a:lstStyle/>
          <a:p>
            <a:r>
              <a:rPr lang="de-CH" altLang="de-DE" sz="1800" b="1" dirty="0">
                <a:ea typeface="ＭＳ Ｐゴシック" charset="-128"/>
              </a:rPr>
              <a:t>FUTUREGEN team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49024" y="5742961"/>
            <a:ext cx="10493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de-DE" dirty="0"/>
              <a:t>Vienna, 18th March 2019</a:t>
            </a:r>
            <a:endParaRPr lang="de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2A924-3C99-4F29-9E73-56326A089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79" y="5633250"/>
            <a:ext cx="4809638" cy="10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BDD5-E224-4570-B5EC-EB1A012E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554" y="957056"/>
            <a:ext cx="10991717" cy="889621"/>
          </a:xfrm>
        </p:spPr>
        <p:txBody>
          <a:bodyPr/>
          <a:lstStyle/>
          <a:p>
            <a:r>
              <a:rPr lang="de-DE" dirty="0"/>
              <a:t>SEP                     + Gender       + Generation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2701CD3-4FEC-454D-9A8D-267508DC99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20663"/>
              </p:ext>
            </p:extLst>
          </p:nvPr>
        </p:nvGraphicFramePr>
        <p:xfrm>
          <a:off x="504824" y="1846677"/>
          <a:ext cx="10991716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6">
                  <a:extLst>
                    <a:ext uri="{9D8B030D-6E8A-4147-A177-3AD203B41FA5}">
                      <a16:colId xmlns:a16="http://schemas.microsoft.com/office/drawing/2014/main" val="2500389237"/>
                    </a:ext>
                  </a:extLst>
                </a:gridCol>
                <a:gridCol w="2942492">
                  <a:extLst>
                    <a:ext uri="{9D8B030D-6E8A-4147-A177-3AD203B41FA5}">
                      <a16:colId xmlns:a16="http://schemas.microsoft.com/office/drawing/2014/main" val="3990189568"/>
                    </a:ext>
                  </a:extLst>
                </a:gridCol>
                <a:gridCol w="2989385">
                  <a:extLst>
                    <a:ext uri="{9D8B030D-6E8A-4147-A177-3AD203B41FA5}">
                      <a16:colId xmlns:a16="http://schemas.microsoft.com/office/drawing/2014/main" val="4240188051"/>
                    </a:ext>
                  </a:extLst>
                </a:gridCol>
                <a:gridCol w="3583463">
                  <a:extLst>
                    <a:ext uri="{9D8B030D-6E8A-4147-A177-3AD203B41FA5}">
                      <a16:colId xmlns:a16="http://schemas.microsoft.com/office/drawing/2014/main" val="1504603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1" u="sng" dirty="0"/>
                        <a:t>Education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/>
                        <a:t>Stable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/>
                        <a:t>Occurs early in life (reverse causation is less of an issue?)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/>
                        <a:t>Behavioural or lifestyle factors in health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/>
                        <a:t>Easily available in surveys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Lower economic returns for women with same level /years of education as men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Different social meanings in different periods (</a:t>
                      </a:r>
                      <a:r>
                        <a:rPr lang="de-DE" sz="2400" i="1" dirty="0"/>
                        <a:t>same for occupation, housing tenure</a:t>
                      </a:r>
                      <a:r>
                        <a:rPr lang="de-DE" sz="2400" dirty="0"/>
                        <a:t>) and countries (e.g. former Communist countries in Europe)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474720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434B2-EEC1-4489-9A7A-4D4B18B34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C945BF-3737-4A0B-B85C-1C00404DCB68}"/>
              </a:ext>
            </a:extLst>
          </p:cNvPr>
          <p:cNvSpPr txBox="1">
            <a:spLocks/>
          </p:cNvSpPr>
          <p:nvPr/>
        </p:nvSpPr>
        <p:spPr>
          <a:xfrm>
            <a:off x="4900246" y="4632080"/>
            <a:ext cx="6596294" cy="119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2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5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b="1" dirty="0">
                <a:solidFill>
                  <a:srgbClr val="CC4108"/>
                </a:solidFill>
              </a:rPr>
              <a:t>Does this measure allow enough differentiation in current (maybe also future?) cohorts of older people, and esp among women?</a:t>
            </a:r>
          </a:p>
        </p:txBody>
      </p:sp>
    </p:spTree>
    <p:extLst>
      <p:ext uri="{BB962C8B-B14F-4D97-AF65-F5344CB8AC3E}">
        <p14:creationId xmlns:p14="http://schemas.microsoft.com/office/powerpoint/2010/main" val="380545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Background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96037" y="1801504"/>
            <a:ext cx="11204812" cy="3965878"/>
          </a:xfrm>
        </p:spPr>
        <p:txBody>
          <a:bodyPr>
            <a:noAutofit/>
          </a:bodyPr>
          <a:lstStyle/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Paradoxes in health/gender: e.g. women live longer but have access to less resources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Majority of carers are women, but propensity to care changes in old-age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Paradoxes depend on how we measure them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b="1" dirty="0">
                <a:ea typeface="ＭＳ Ｐゴシック" charset="-128"/>
              </a:rPr>
              <a:t>Gender and sex are pervasive to these paradoxes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b="1" dirty="0">
                <a:ea typeface="ＭＳ Ｐゴシック" charset="-128"/>
              </a:rPr>
              <a:t>These paradoxes are long-standing </a:t>
            </a:r>
            <a:r>
              <a:rPr lang="de-AT" altLang="de-DE" sz="2800" dirty="0">
                <a:ea typeface="ＭＳ Ｐゴシック" charset="-128"/>
              </a:rPr>
              <a:t>(Arber &amp; Ginn 1993, 1994)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Paradoxes hold at the averages, but men/women are not homogeneous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„</a:t>
            </a:r>
            <a:r>
              <a:rPr lang="en-GB" altLang="de-DE" sz="2800" dirty="0">
                <a:ea typeface="ＭＳ Ｐゴシック" charset="-128"/>
              </a:rPr>
              <a:t>For the times they are a-changin‘”</a:t>
            </a:r>
            <a:endParaRPr lang="de-AT" altLang="de-DE" sz="2800" dirty="0">
              <a:ea typeface="ＭＳ Ｐゴシック" charset="-128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8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WHAT we set ourselves to do: aims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96037" y="1692322"/>
            <a:ext cx="11204812" cy="40750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AT" altLang="de-DE" dirty="0">
                <a:ea typeface="ＭＳ Ｐゴシック" charset="-128"/>
              </a:rPr>
              <a:t>To do research that will: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dirty="0"/>
              <a:t>examine how GENder inequalities in health (</a:t>
            </a:r>
            <a:r>
              <a:rPr lang="en-GB" b="1" dirty="0"/>
              <a:t>Objective 1</a:t>
            </a:r>
            <a:r>
              <a:rPr lang="en-GB" dirty="0"/>
              <a:t>) and care-giving/receiving (</a:t>
            </a:r>
            <a:r>
              <a:rPr lang="en-GB" b="1" dirty="0"/>
              <a:t>Objective 2</a:t>
            </a:r>
            <a:r>
              <a:rPr lang="en-GB" dirty="0"/>
              <a:t>) have evolved across GENerations in relation to changing contexts and life choices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dirty="0"/>
              <a:t>study how in the FUTURE associations between contexts and life choices and GENder inequalities in health (</a:t>
            </a:r>
            <a:r>
              <a:rPr lang="en-GB" b="1" dirty="0"/>
              <a:t>Objective 3</a:t>
            </a:r>
            <a:r>
              <a:rPr lang="en-GB" dirty="0"/>
              <a:t>) and care (</a:t>
            </a:r>
            <a:r>
              <a:rPr lang="en-GB" b="1" dirty="0"/>
              <a:t>Objective 4</a:t>
            </a:r>
            <a:r>
              <a:rPr lang="en-GB" dirty="0"/>
              <a:t>) may evolve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dirty="0"/>
              <a:t>disentangle how interactions among social factors including gender and Socio-Economic Position (SEP) alter health and care-giving/receiving (</a:t>
            </a:r>
            <a:r>
              <a:rPr lang="en-GB" b="1" dirty="0"/>
              <a:t>Objective 5</a:t>
            </a:r>
            <a:r>
              <a:rPr lang="en-GB" dirty="0"/>
              <a:t>)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dirty="0"/>
              <a:t>determine how to minimize gender bias embedded in health and care research by carefully considering gendered meanings of measures and methodologies used (</a:t>
            </a:r>
            <a:r>
              <a:rPr lang="en-GB" b="1" dirty="0"/>
              <a:t>Objective 6</a:t>
            </a:r>
            <a:r>
              <a:rPr lang="en-GB" dirty="0"/>
              <a:t>)</a:t>
            </a:r>
            <a:endParaRPr lang="en-GB" b="1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41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55" y="2140545"/>
            <a:ext cx="9946572" cy="2857647"/>
          </a:xfrm>
          <a:prstGeom prst="rect">
            <a:avLst/>
          </a:prstGeom>
        </p:spPr>
      </p:pic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HOW we set ourselves to do it: WPs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792305" y="2207999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Objective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3249" y="4860215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Objective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5516" y="440982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Objective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9978" y="4416142"/>
            <a:ext cx="16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Objective 3 &amp; 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32467" y="5418291"/>
            <a:ext cx="10072047" cy="683016"/>
            <a:chOff x="1232467" y="5434553"/>
            <a:chExt cx="10072047" cy="683016"/>
          </a:xfrm>
        </p:grpSpPr>
        <p:sp>
          <p:nvSpPr>
            <p:cNvPr id="7" name="Right Arrow 6"/>
            <p:cNvSpPr/>
            <p:nvPr/>
          </p:nvSpPr>
          <p:spPr>
            <a:xfrm>
              <a:off x="1232467" y="5434553"/>
              <a:ext cx="10072047" cy="68301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7004" y="5583622"/>
              <a:ext cx="1262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Objective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73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Paradigms underpinning FUTUREGEN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96037" y="1801504"/>
            <a:ext cx="10522423" cy="3965878"/>
          </a:xfrm>
        </p:spPr>
        <p:txBody>
          <a:bodyPr>
            <a:noAutofit/>
          </a:bodyPr>
          <a:lstStyle/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b="1" dirty="0">
                <a:ea typeface="ＭＳ Ｐゴシック" charset="-128"/>
              </a:rPr>
              <a:t>Social determinants of health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altLang="de-DE" sz="2800" dirty="0">
                <a:ea typeface="ＭＳ Ｐゴシック" charset="-128"/>
              </a:rPr>
              <a:t>Income and social status, Employment and working conditions, Education and literacy, Childhood experiences, Physical environments, Social supports and coping skills, Healthy behaviours, Access to health services.</a:t>
            </a:r>
            <a:endParaRPr lang="de-AT" altLang="de-DE" sz="2800" dirty="0">
              <a:ea typeface="ＭＳ Ｐゴシック" charset="-128"/>
            </a:endParaRP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altLang="de-DE" sz="2800" b="1" dirty="0">
                <a:ea typeface="ＭＳ Ｐゴシック" charset="-128"/>
              </a:rPr>
              <a:t>Life course perspective</a:t>
            </a:r>
            <a:r>
              <a:rPr lang="en-GB" altLang="de-DE" sz="2800" dirty="0">
                <a:ea typeface="ＭＳ Ｐゴシック" charset="-128"/>
              </a:rPr>
              <a:t>: place&amp;time (context), pathways (cumulative), timing of events (contingencies), social relations (linked lives)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altLang="de-DE" sz="2800" b="1" dirty="0">
                <a:ea typeface="ＭＳ Ｐゴシック" charset="-128"/>
              </a:rPr>
              <a:t>Intersectionality</a:t>
            </a:r>
            <a:r>
              <a:rPr lang="en-GB" altLang="de-DE" sz="2800" dirty="0">
                <a:ea typeface="ＭＳ Ｐゴシック" charset="-128"/>
              </a:rPr>
              <a:t>: heterogeneous, no simple adding up of characteristics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endParaRPr lang="de-AT" altLang="de-DE" sz="2800" dirty="0">
              <a:ea typeface="ＭＳ Ｐゴシック" charset="-128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07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Deliverables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96038" y="1705968"/>
            <a:ext cx="8407020" cy="3965878"/>
          </a:xfrm>
        </p:spPr>
        <p:txBody>
          <a:bodyPr>
            <a:noAutofit/>
          </a:bodyPr>
          <a:lstStyle/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dirty="0">
                <a:ea typeface="ＭＳ Ｐゴシック" charset="-128"/>
              </a:rPr>
              <a:t>9 peer-reviewed articles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dirty="0">
                <a:ea typeface="ＭＳ Ｐゴシック" charset="-128"/>
              </a:rPr>
              <a:t>5 Policy Briefs (6 pages) in English, French, German and Swedish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dirty="0"/>
              <a:t>a methods manual for researchers and statistical offices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dirty="0"/>
              <a:t>PhD workshop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b="1" dirty="0"/>
              <a:t>time-series on health inequalities among the old, across cohorts&amp;countries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b="1" dirty="0"/>
              <a:t>time-series on care-giving/receiving for old across cohorts&amp;countries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b="1" dirty="0"/>
              <a:t>data on distribution of health resources among current and future cohorts of older adults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altLang="de-DE" b="1" dirty="0">
                <a:ea typeface="ＭＳ Ｐゴシック" charset="-128"/>
              </a:rPr>
              <a:t>Metadata and routines for data harmonization and calculation</a:t>
            </a:r>
            <a:endParaRPr lang="de-AT" altLang="de-DE" b="1" dirty="0">
              <a:ea typeface="ＭＳ Ｐゴシック" charset="-128"/>
            </a:endParaRP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endParaRPr lang="de-AT" altLang="de-DE" sz="2800" dirty="0">
              <a:ea typeface="ＭＳ Ｐゴシック" charset="-128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15</a:t>
            </a:fld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9523364" y="4252032"/>
            <a:ext cx="22239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FUTUREGEN’s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</a:rPr>
              <a:t>DATA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</a:rPr>
              <a:t>NAVIGATOR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982638" y="3430353"/>
            <a:ext cx="7978481" cy="2840705"/>
          </a:xfrm>
          <a:prstGeom prst="rect">
            <a:avLst/>
          </a:prstGeom>
          <a:solidFill>
            <a:srgbClr val="FFCCCC">
              <a:alpha val="40000"/>
            </a:srgbClr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Notched Right Arrow 5"/>
          <p:cNvSpPr/>
          <p:nvPr/>
        </p:nvSpPr>
        <p:spPr>
          <a:xfrm>
            <a:off x="8543499" y="3328979"/>
            <a:ext cx="1119117" cy="3043451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34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The role(s) of the Sounding Board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791570" y="1888006"/>
            <a:ext cx="9942239" cy="3429000"/>
          </a:xfrm>
        </p:spPr>
        <p:txBody>
          <a:bodyPr>
            <a:noAutofit/>
          </a:bodyPr>
          <a:lstStyle/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Identify policy relevance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Inputs for decisions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Actively participate in the research... HOW?</a:t>
            </a:r>
          </a:p>
          <a:p>
            <a:pPr marL="923925" lvl="1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Comment on early findings or research articles</a:t>
            </a:r>
          </a:p>
          <a:p>
            <a:pPr marL="923925" lvl="1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Co-author articles or/and policy briefs</a:t>
            </a:r>
          </a:p>
          <a:p>
            <a:pPr marL="923925" lvl="1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Inputs (e.g. data) and outputs (e.g. indicators, policy briefs)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Ensure adequate language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Develop end-of-grant plan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16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Impact of FUTUREGEN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17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9346D-BBFE-4263-8109-07F96F9FD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716635"/>
            <a:ext cx="88487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5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0F9196-A85B-4094-A0B3-689D1ED23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99" y="2741550"/>
            <a:ext cx="9390782" cy="2302937"/>
          </a:xfrm>
          <a:prstGeom prst="rect">
            <a:avLst/>
          </a:prstGeom>
        </p:spPr>
      </p:pic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How are we going to work together? Timeline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18</a:t>
            </a:fld>
            <a:endParaRPr lang="de-DE" dirty="0"/>
          </a:p>
        </p:txBody>
      </p:sp>
      <p:cxnSp>
        <p:nvCxnSpPr>
          <p:cNvPr id="7" name="OTLSHAPE_M_a58f29487c0343c08abcf41913e40cae_Connector1">
            <a:extLst>
              <a:ext uri="{FF2B5EF4-FFF2-40B4-BE49-F238E27FC236}">
                <a16:creationId xmlns:a16="http://schemas.microsoft.com/office/drawing/2014/main" id="{0648FE8C-97DB-4A78-AA79-87D30B449720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949480" y="2559208"/>
            <a:ext cx="0" cy="2561432"/>
          </a:xfrm>
          <a:prstGeom prst="line">
            <a:avLst/>
          </a:prstGeom>
          <a:ln w="38100" cap="flat" cmpd="sng" algn="ctr">
            <a:solidFill>
              <a:srgbClr val="D247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TLSHAPE_M_a58f29487c0343c08abcf41913e40cae_Connector1">
            <a:extLst>
              <a:ext uri="{FF2B5EF4-FFF2-40B4-BE49-F238E27FC236}">
                <a16:creationId xmlns:a16="http://schemas.microsoft.com/office/drawing/2014/main" id="{0648FE8C-97DB-4A78-AA79-87D30B449720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4099492" y="2559208"/>
            <a:ext cx="0" cy="2561432"/>
          </a:xfrm>
          <a:prstGeom prst="line">
            <a:avLst/>
          </a:prstGeom>
          <a:ln w="38100" cap="flat" cmpd="sng" algn="ctr">
            <a:solidFill>
              <a:srgbClr val="D247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4421" y="5066903"/>
            <a:ext cx="90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March 2019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8059" y="5044488"/>
            <a:ext cx="130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C00000"/>
                </a:solidFill>
              </a:rPr>
              <a:t>December 2019</a:t>
            </a:r>
          </a:p>
        </p:txBody>
      </p:sp>
      <p:cxnSp>
        <p:nvCxnSpPr>
          <p:cNvPr id="14" name="OTLSHAPE_M_a58f29487c0343c08abcf41913e40cae_Connector1">
            <a:extLst>
              <a:ext uri="{FF2B5EF4-FFF2-40B4-BE49-F238E27FC236}">
                <a16:creationId xmlns:a16="http://schemas.microsoft.com/office/drawing/2014/main" id="{0648FE8C-97DB-4A78-AA79-87D30B449720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995092" y="2559208"/>
            <a:ext cx="0" cy="2561432"/>
          </a:xfrm>
          <a:prstGeom prst="line">
            <a:avLst/>
          </a:prstGeom>
          <a:ln w="38100" cap="flat" cmpd="sng" algn="ctr">
            <a:solidFill>
              <a:srgbClr val="D247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M_a58f29487c0343c08abcf41913e40cae_Connector1">
            <a:extLst>
              <a:ext uri="{FF2B5EF4-FFF2-40B4-BE49-F238E27FC236}">
                <a16:creationId xmlns:a16="http://schemas.microsoft.com/office/drawing/2014/main" id="{0648FE8C-97DB-4A78-AA79-87D30B449720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9794563" y="2548302"/>
            <a:ext cx="0" cy="2561432"/>
          </a:xfrm>
          <a:prstGeom prst="line">
            <a:avLst/>
          </a:prstGeom>
          <a:ln w="38100" cap="flat" cmpd="sng" algn="ctr">
            <a:solidFill>
              <a:srgbClr val="D247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M_a58f29487c0343c08abcf41913e40cae_Connector1">
            <a:extLst>
              <a:ext uri="{FF2B5EF4-FFF2-40B4-BE49-F238E27FC236}">
                <a16:creationId xmlns:a16="http://schemas.microsoft.com/office/drawing/2014/main" id="{0648FE8C-97DB-4A78-AA79-87D30B44972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0478781" y="2559208"/>
            <a:ext cx="0" cy="2561432"/>
          </a:xfrm>
          <a:prstGeom prst="line">
            <a:avLst/>
          </a:prstGeom>
          <a:ln w="38100" cap="flat" cmpd="sng" algn="ctr">
            <a:solidFill>
              <a:srgbClr val="D247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1282" y="5044487"/>
            <a:ext cx="117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C00000"/>
                </a:solidFill>
              </a:rPr>
              <a:t>December 2020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08266" y="5071511"/>
            <a:ext cx="12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C00000"/>
                </a:solidFill>
              </a:rPr>
              <a:t>December 2021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43126" y="5087958"/>
            <a:ext cx="110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4165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Outline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485900" y="2338382"/>
            <a:ext cx="9247909" cy="3429000"/>
          </a:xfrm>
        </p:spPr>
        <p:txBody>
          <a:bodyPr>
            <a:noAutofit/>
          </a:bodyPr>
          <a:lstStyle/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Background: of gender, its paradoxes and changes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What we propose to do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How we propose to do it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The role(s) of the Sounding Board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798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485900" y="904010"/>
            <a:ext cx="9247909" cy="1257300"/>
          </a:xfrm>
        </p:spPr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The Project Team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874280" y="1532660"/>
            <a:ext cx="9247909" cy="3429000"/>
          </a:xfrm>
        </p:spPr>
        <p:txBody>
          <a:bodyPr>
            <a:noAutofit/>
          </a:bodyPr>
          <a:lstStyle/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European Centre for Social Welfare Policy and Research (AUT): </a:t>
            </a:r>
            <a:r>
              <a:rPr lang="de-AT" altLang="de-DE" sz="2800" b="1" dirty="0">
                <a:ea typeface="ＭＳ Ｐゴシック" charset="-128"/>
              </a:rPr>
              <a:t>Ricardo Rodrigues, Stefania Ilinca, Eszter Zolyomi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de-AT" altLang="de-DE" sz="900" b="1" dirty="0">
              <a:ea typeface="ＭＳ Ｐゴシック" charset="-128"/>
            </a:endParaRP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Queen‘s University (CAN): </a:t>
            </a:r>
            <a:r>
              <a:rPr lang="de-AT" altLang="de-DE" sz="2800" b="1" dirty="0">
                <a:ea typeface="ＭＳ Ｐゴシック" charset="-128"/>
              </a:rPr>
              <a:t>Susan Phillips, Janet Jull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de-AT" altLang="de-DE" sz="900" b="1" dirty="0">
              <a:ea typeface="ＭＳ Ｐゴシック" charset="-128"/>
            </a:endParaRP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Karolinska Institute (SWE): </a:t>
            </a:r>
            <a:r>
              <a:rPr lang="de-AT" altLang="de-DE" sz="2800" b="1" dirty="0">
                <a:ea typeface="ＭＳ Ｐゴシック" charset="-128"/>
              </a:rPr>
              <a:t>Stefan Fors, Neda Agahi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endParaRPr lang="de-AT" altLang="de-DE" sz="2800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AT" altLang="de-DE" sz="2800" dirty="0">
                <a:ea typeface="ＭＳ Ｐゴシック" charset="-128"/>
              </a:rPr>
              <a:t>Duration: 3 years (March 2019 – February 2022)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3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80B07-CDAB-4282-8234-0F3CB52E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262" y="3537672"/>
            <a:ext cx="1724025" cy="8763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6051CB2-4003-4405-BBD3-CFF1D3CD4C99}"/>
              </a:ext>
            </a:extLst>
          </p:cNvPr>
          <p:cNvGrpSpPr/>
          <p:nvPr/>
        </p:nvGrpSpPr>
        <p:grpSpPr>
          <a:xfrm>
            <a:off x="9480262" y="987542"/>
            <a:ext cx="1895475" cy="1405555"/>
            <a:chOff x="9700346" y="1456485"/>
            <a:chExt cx="1895475" cy="14055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66A0EF-BD60-4673-AC29-7DC0459B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1796" y="1456485"/>
              <a:ext cx="1524000" cy="7143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73F074-88E8-4052-BADC-AB259A534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71796" y="2170860"/>
              <a:ext cx="1543050" cy="238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208B54-95CE-493B-BCEF-D887E80D6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1783" y="2414365"/>
              <a:ext cx="1743075" cy="2190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A674FE-33A9-4688-9F87-D7FDB5751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0346" y="2633440"/>
              <a:ext cx="1895475" cy="2286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6D83092-5CAE-40C4-830F-D7DD3BA49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1132" y="2476250"/>
            <a:ext cx="1564201" cy="1061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1581E6-46A6-448C-830A-54BEBDE38E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339" y="5325340"/>
            <a:ext cx="4809638" cy="10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Background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96037" y="1801504"/>
            <a:ext cx="11204812" cy="3965878"/>
          </a:xfrm>
        </p:spPr>
        <p:txBody>
          <a:bodyPr>
            <a:noAutofit/>
          </a:bodyPr>
          <a:lstStyle/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Paradoxes in health/gender: e.g. women live longer but have access to less resources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Majority of carers are women, but propensity to care changes in old-age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Paradoxes depend on how we measure them: care inside hh (male) care outside the hh (female)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b="1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Gender and sex are pervasive to these paradoxes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b="1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These paradoxes are long-standing </a:t>
            </a: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(Arber &amp; Ginn 1993, 1994)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Paradoxes hold at the averages, but men/women are not homogeneous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„</a:t>
            </a:r>
            <a:r>
              <a:rPr lang="en-GB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For the times they are a-changin‘”</a:t>
            </a:r>
            <a:endParaRPr lang="de-AT" altLang="de-DE" sz="2800" dirty="0">
              <a:solidFill>
                <a:schemeClr val="bg1">
                  <a:lumMod val="8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25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ruta 7"/>
          <p:cNvSpPr txBox="1">
            <a:spLocks noChangeArrowheads="1"/>
          </p:cNvSpPr>
          <p:nvPr/>
        </p:nvSpPr>
        <p:spPr bwMode="auto">
          <a:xfrm>
            <a:off x="7104064" y="6396039"/>
            <a:ext cx="345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800" dirty="0">
                <a:solidFill>
                  <a:schemeClr val="accent1"/>
                </a:solidFill>
                <a:latin typeface="Times" panose="02020603050405020304" pitchFamily="18" charset="0"/>
              </a:rPr>
              <a:t>(Thorslund et al., 2013)</a:t>
            </a:r>
          </a:p>
        </p:txBody>
      </p:sp>
      <p:pic>
        <p:nvPicPr>
          <p:cNvPr id="4608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379" y="1009358"/>
            <a:ext cx="8164584" cy="5386681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900" y="696190"/>
            <a:ext cx="10287000" cy="322117"/>
          </a:xfrm>
        </p:spPr>
        <p:txBody>
          <a:bodyPr>
            <a:noAutofit/>
          </a:bodyPr>
          <a:lstStyle/>
          <a:p>
            <a:pPr algn="r"/>
            <a:r>
              <a:rPr lang="en-IE" sz="1800" dirty="0"/>
              <a:t>Gender differences in life expectancy – Nordic countries</a:t>
            </a:r>
          </a:p>
        </p:txBody>
      </p:sp>
    </p:spTree>
    <p:extLst>
      <p:ext uri="{BB962C8B-B14F-4D97-AF65-F5344CB8AC3E}">
        <p14:creationId xmlns:p14="http://schemas.microsoft.com/office/powerpoint/2010/main" val="336595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41" y="1179191"/>
            <a:ext cx="8744233" cy="524199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85900" y="696190"/>
            <a:ext cx="10287000" cy="322117"/>
          </a:xfrm>
        </p:spPr>
        <p:txBody>
          <a:bodyPr>
            <a:noAutofit/>
          </a:bodyPr>
          <a:lstStyle/>
          <a:p>
            <a:pPr algn="r"/>
            <a:r>
              <a:rPr lang="en-IE" sz="1800" dirty="0"/>
              <a:t>Poorest women live longer than the richest men</a:t>
            </a:r>
          </a:p>
        </p:txBody>
      </p:sp>
    </p:spTree>
    <p:extLst>
      <p:ext uri="{BB962C8B-B14F-4D97-AF65-F5344CB8AC3E}">
        <p14:creationId xmlns:p14="http://schemas.microsoft.com/office/powerpoint/2010/main" val="119031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Background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96037" y="1801504"/>
            <a:ext cx="11204812" cy="3965878"/>
          </a:xfrm>
        </p:spPr>
        <p:txBody>
          <a:bodyPr>
            <a:noAutofit/>
          </a:bodyPr>
          <a:lstStyle/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Paradoxes in health/gender: e.g. women live longer but have access to less resources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Majority of carers are women, but propensity to care changes in old-age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Paradoxes depend on how we measure them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b="1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Gender and sex are pervasive to these paradoxes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b="1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These paradoxes are long-standing </a:t>
            </a: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(Arber &amp; Ginn 1993, 1994)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Paradoxes hold at the averages, but men/women are not homogeneous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„</a:t>
            </a:r>
            <a:r>
              <a:rPr lang="en-GB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For the times they are a-changin‘”</a:t>
            </a:r>
            <a:endParaRPr lang="de-AT" altLang="de-DE" sz="2800" dirty="0">
              <a:solidFill>
                <a:schemeClr val="bg1">
                  <a:lumMod val="8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99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dirty="0"/>
              <a:t>How much care do men and women provide?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13" y="1018307"/>
            <a:ext cx="11270352" cy="56872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6844" y="3930552"/>
            <a:ext cx="247366" cy="17605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02332" y="3932824"/>
            <a:ext cx="247366" cy="17605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306930" y="3948744"/>
            <a:ext cx="247366" cy="17605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840148" y="3937368"/>
            <a:ext cx="247366" cy="17605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ruta 7"/>
          <p:cNvSpPr txBox="1">
            <a:spLocks noChangeArrowheads="1"/>
          </p:cNvSpPr>
          <p:nvPr/>
        </p:nvSpPr>
        <p:spPr bwMode="auto">
          <a:xfrm>
            <a:off x="10324948" y="6396039"/>
            <a:ext cx="152132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800" dirty="0">
                <a:solidFill>
                  <a:schemeClr val="accent1"/>
                </a:solidFill>
                <a:latin typeface="Times" panose="02020603050405020304" pitchFamily="18" charset="0"/>
              </a:rPr>
              <a:t>(WHO, 2018)</a:t>
            </a:r>
          </a:p>
        </p:txBody>
      </p:sp>
    </p:spTree>
    <p:extLst>
      <p:ext uri="{BB962C8B-B14F-4D97-AF65-F5344CB8AC3E}">
        <p14:creationId xmlns:p14="http://schemas.microsoft.com/office/powerpoint/2010/main" val="204236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altLang="de-DE" sz="3200" dirty="0">
                <a:ea typeface="ＭＳ Ｐゴシック" charset="-128"/>
              </a:rPr>
              <a:t>Background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96037" y="1801504"/>
            <a:ext cx="11204812" cy="3965878"/>
          </a:xfrm>
        </p:spPr>
        <p:txBody>
          <a:bodyPr>
            <a:noAutofit/>
          </a:bodyPr>
          <a:lstStyle/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Paradoxes in health/gender: e.g. women live longer but have access to less resources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Majority of carers are women, but propensity to care changes in old-age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ea typeface="ＭＳ Ｐゴシック" charset="-128"/>
              </a:rPr>
              <a:t>Paradoxes depend on how we measure them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b="1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Gender and sex are pervasive to these paradoxes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b="1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These paradoxes are long-standing </a:t>
            </a: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(Arber &amp; Ginn 1993, 1994)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Paradoxes hold at the averages, but men/women are not homogeneous</a:t>
            </a:r>
          </a:p>
          <a:p>
            <a:pPr marL="238125" indent="-238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de-AT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„</a:t>
            </a:r>
            <a:r>
              <a:rPr lang="en-GB" altLang="de-DE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For the times they are a-changin‘”</a:t>
            </a:r>
            <a:endParaRPr lang="de-AT" altLang="de-DE" sz="2800" dirty="0">
              <a:solidFill>
                <a:schemeClr val="bg1">
                  <a:lumMod val="8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AB636E06-DF58-8D43-9A0B-89273CA79279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138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Coverslides external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ADC982B9-5881-B64A-A763-750D471B924E}" vid="{D0079A42-B7EE-404A-BE9C-99CDC8641F5B}"/>
    </a:ext>
  </a:extLst>
</a:theme>
</file>

<file path=ppt/theme/theme2.xml><?xml version="1.0" encoding="utf-8"?>
<a:theme xmlns:a="http://schemas.openxmlformats.org/drawingml/2006/main" name="Content Slides">
  <a:themeElements>
    <a:clrScheme name="Benutzerdefiniert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5C76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ADC982B9-5881-B64A-A763-750D471B924E}" vid="{B9CA4AAB-C745-5B4C-BC83-06B9B3139C2C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EuropeanCentreTemplate</Template>
  <TotalTime>0</TotalTime>
  <Words>962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Times</vt:lpstr>
      <vt:lpstr>Coverslides external Logo</vt:lpstr>
      <vt:lpstr>Content Slides</vt:lpstr>
      <vt:lpstr>FUTUREGEN Evolving gender differences in health &amp; care across cohorts</vt:lpstr>
      <vt:lpstr>Outline</vt:lpstr>
      <vt:lpstr>The Project Team</vt:lpstr>
      <vt:lpstr>Background</vt:lpstr>
      <vt:lpstr>Gender differences in life expectancy – Nordic countries</vt:lpstr>
      <vt:lpstr>Poorest women live longer than the richest men</vt:lpstr>
      <vt:lpstr>Background</vt:lpstr>
      <vt:lpstr>How much care do men and women provide?</vt:lpstr>
      <vt:lpstr>Background</vt:lpstr>
      <vt:lpstr>SEP                     + Gender       + Generation</vt:lpstr>
      <vt:lpstr>Background</vt:lpstr>
      <vt:lpstr>WHAT we set ourselves to do: aims</vt:lpstr>
      <vt:lpstr>HOW we set ourselves to do it: WPs</vt:lpstr>
      <vt:lpstr>Paradigms underpinning FUTUREGEN</vt:lpstr>
      <vt:lpstr>Deliverables</vt:lpstr>
      <vt:lpstr>The role(s) of the Sounding Board</vt:lpstr>
      <vt:lpstr>Impact of FUTUREGEN</vt:lpstr>
      <vt:lpstr>How are we going to work together?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Langzeitpflege und -betreuung in Europa</dc:title>
  <dc:creator>Kai Leichsenring</dc:creator>
  <cp:lastModifiedBy>Ricardo</cp:lastModifiedBy>
  <cp:revision>147</cp:revision>
  <dcterms:created xsi:type="dcterms:W3CDTF">2017-11-30T11:16:27Z</dcterms:created>
  <dcterms:modified xsi:type="dcterms:W3CDTF">2019-04-11T12:51:24Z</dcterms:modified>
</cp:coreProperties>
</file>